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slides/slide5.xml" ContentType="application/vnd.openxmlformats-officedocument.presentationml.slide+xml"/>
  <Override PartName="/ppt/slides/slide13.xml" ContentType="application/vnd.openxmlformats-officedocument.presentationml.slide+xml"/>
  <Override PartName="/ppt/notesSlides/notesSlide29.xml" ContentType="application/vnd.openxmlformats-officedocument.presentationml.notesSlide+xml"/>
  <Override PartName="/ppt/slides/slide43.xml" ContentType="application/vnd.openxmlformats-officedocument.presentationml.slide+xml"/>
  <Override PartName="/ppt/slides/slide32.xml" ContentType="application/vnd.openxmlformats-officedocument.presentationml.slide+xml"/>
  <Override PartName="/ppt/notesSlides/notesSlide23.xml" ContentType="application/vnd.openxmlformats-officedocument.presentationml.notesSlide+xml"/>
  <Override PartName="/ppt/slides/slide15.xml" ContentType="application/vnd.openxmlformats-officedocument.presentationml.slide+xml"/>
  <Override PartName="/ppt/notesSlides/notesSlide17.xml" ContentType="application/vnd.openxmlformats-officedocument.presentationml.notesSlide+xml"/>
  <Override PartName="/ppt/slides/slide9.xml" ContentType="application/vnd.openxmlformats-officedocument.presentationml.slide+xml"/>
  <Override PartName="/ppt/slides/slide8.xml" ContentType="application/vnd.openxmlformats-officedocument.presentationml.slide+xml"/>
  <Override PartName="/ppt/slides/slide6.xml" ContentType="application/vnd.openxmlformats-officedocument.presentationml.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slides/slide42.xml" ContentType="application/vnd.openxmlformats-officedocument.presentationml.slide+xml"/>
  <Override PartName="/ppt/notesSlides/notesSlide7.xml" ContentType="application/vnd.openxmlformats-officedocument.presentationml.notesSlide+xml"/>
  <Override PartName="/ppt/slides/slide35.xml" ContentType="application/vnd.openxmlformats-officedocument.presentationml.slide+xml"/>
  <Override PartName="/ppt/notesSlides/notesSlide41.xml" ContentType="application/vnd.openxmlformats-officedocument.presentationml.notesSlide+xml"/>
  <Override PartName="/ppt/notesSlides/notesSlide43.xml" ContentType="application/vnd.openxmlformats-officedocument.presentationml.notesSlide+xml"/>
  <Override PartName="/ppt/slides/slide19.xml" ContentType="application/vnd.openxmlformats-officedocument.presentationml.slide+xml"/>
  <Override PartName="/ppt/notesSlides/notesSlide34.xml" ContentType="application/vnd.openxmlformats-officedocument.presentationml.notesSlide+xml"/>
  <Override PartName="/ppt/slides/slide25.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38.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notesSlides/notesSlide47.xml" ContentType="application/vnd.openxmlformats-officedocument.presentationml.notesSlide+xml"/>
  <Override PartName="/ppt/slides/slide23.xml" ContentType="application/vnd.openxmlformats-officedocument.presentationml.slide+xml"/>
  <Override PartName="/ppt/notesSlides/notesSlide11.xml" ContentType="application/vnd.openxmlformats-officedocument.presentationml.notesSlide+xml"/>
  <Override PartName="/ppt/slides/slide34.xml" ContentType="application/vnd.openxmlformats-officedocument.presentationml.slide+xml"/>
  <Override PartName="/ppt/slides/slide14.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notesSlides/notesSlide12.xml" ContentType="application/vnd.openxmlformats-officedocument.presentationml.notesSlide+xml"/>
  <Override PartName="/ppt/slides/slide28.xml" ContentType="application/vnd.openxmlformats-officedocument.presentationml.slide+xml"/>
  <Override PartName="/ppt/slides/slide44.xml" ContentType="application/vnd.openxmlformats-officedocument.presentationml.slide+xml"/>
  <Override PartName="/ppt/slides/slide22.xml" ContentType="application/vnd.openxmlformats-officedocument.presentationml.slide+xml"/>
  <Override PartName="/ppt/slideLayouts/slideLayout11.xml" ContentType="application/vnd.openxmlformats-officedocument.presentationml.slideLayout+xml"/>
  <Override PartName="/ppt/slides/slide7.xml" ContentType="application/vnd.openxmlformats-officedocument.presentationml.slide+xml"/>
  <Override PartName="/ppt/slides/slide4.xml" ContentType="application/vnd.openxmlformats-officedocument.presentationml.slide+xml"/>
  <Override PartName="/ppt/notesSlides/notesSlide16.xml" ContentType="application/vnd.openxmlformats-officedocument.presentationml.notesSlide+xml"/>
  <Override PartName="/ppt/slides/slide1.xml" ContentType="application/vnd.openxmlformats-officedocument.presentationml.slide+xml"/>
  <Override PartName="/ppt/slides/slide41.xml" ContentType="application/vnd.openxmlformats-officedocument.presentationml.slide+xml"/>
  <Override PartName="/ppt/slides/slide11.xml" ContentType="application/vnd.openxmlformats-officedocument.presentationml.slide+xml"/>
  <Override PartName="/ppt/slides/slide31.xml" ContentType="application/vnd.openxmlformats-officedocument.presentationml.slide+xml"/>
  <Override PartName="/ppt/slides/slide48.xml" ContentType="application/vnd.openxmlformats-officedocument.presentationml.slide+xml"/>
  <Override PartName="/ppt/notesSlides/notesSlide6.xml" ContentType="application/vnd.openxmlformats-officedocument.presentationml.notes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s/slide33.xml" ContentType="application/vnd.openxmlformats-officedocument.presentationml.slide+xml"/>
  <Override PartName="/ppt/slides/slide17.xml" ContentType="application/vnd.openxmlformats-officedocument.presentationml.slide+xml"/>
  <Override PartName="/ppt/slides/slide21.xml" ContentType="application/vnd.openxmlformats-officedocument.presentationml.slide+xml"/>
  <Override PartName="/ppt/slides/slide29.xml" ContentType="application/vnd.openxmlformats-officedocument.presentationml.slide+xml"/>
  <Override PartName="/ppt/slides/slide37.xml" ContentType="application/vnd.openxmlformats-officedocument.presentationml.slide+xml"/>
  <Override PartName="/ppt/slideMasters/slideMaster1.xml" ContentType="application/vnd.openxmlformats-officedocument.presentationml.slideMaster+xml"/>
  <Override PartName="/ppt/slides/slide36.xml" ContentType="application/vnd.openxmlformats-officedocument.presentationml.slide+xml"/>
  <Override PartName="/ppt/notesSlides/notesSlide5.xml" ContentType="application/vnd.openxmlformats-officedocument.presentationml.notesSlide+xml"/>
  <Override PartName="/ppt/slides/slide40.xml" ContentType="application/vnd.openxmlformats-officedocument.presentationml.slide+xml"/>
  <Override PartName="/ppt/presentation.xml" ContentType="application/vnd.openxmlformats-officedocument.presentationml.presentation.main+xml"/>
  <Override PartName="/ppt/slides/slide46.xml" ContentType="application/vnd.openxmlformats-officedocument.presentationml.slide+xml"/>
  <Override PartName="/ppt/notesSlides/notesSlide13.xml" ContentType="application/vnd.openxmlformats-officedocument.presentationml.notesSlide+xml"/>
  <Override PartName="/ppt/slides/slide47.xml" ContentType="application/vnd.openxmlformats-officedocument.presentationml.slide+xml"/>
  <Override PartName="/ppt/slideLayouts/slideLayout5.xml" ContentType="application/vnd.openxmlformats-officedocument.presentationml.slideLayout+xml"/>
  <Override PartName="/ppt/notesSlides/notesSlide46.xml" ContentType="application/vnd.openxmlformats-officedocument.presentationml.notesSlide+xml"/>
  <Override PartName="/ppt/viewProps.xml" ContentType="application/vnd.openxmlformats-officedocument.presentationml.viewProps+xml"/>
  <Override PartName="/ppt/notesSlides/notesSlide26.xml" ContentType="application/vnd.openxmlformats-officedocument.presentationml.notesSlide+xml"/>
  <Override PartName="/ppt/notesMasters/notesMaster1.xml" ContentType="application/vnd.openxmlformats-officedocument.presentationml.notesMaster+xml"/>
  <Override PartName="/ppt/notesSlides/notesSlide39.xml" ContentType="application/vnd.openxmlformats-officedocument.presentationml.notesSlide+xml"/>
  <Override PartName="/ppt/theme/theme1.xml" ContentType="application/vnd.openxmlformats-officedocument.theme+xml"/>
  <Override PartName="/ppt/slideLayouts/slideLayout6.xml" ContentType="application/vnd.openxmlformats-officedocument.presentationml.slideLayout+xml"/>
  <Override PartName="/ppt/notesSlides/notesSlide33.xml" ContentType="application/vnd.openxmlformats-officedocument.presentationml.notesSlide+xml"/>
  <Override PartName="/ppt/notesSlides/notesSlide24.xml" ContentType="application/vnd.openxmlformats-officedocument.presentationml.notesSlide+xml"/>
  <Override PartName="/ppt/tableStyles.xml" ContentType="application/vnd.openxmlformats-officedocument.presentationml.tableStyles+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37.xml" ContentType="application/vnd.openxmlformats-officedocument.presentationml.notesSlide+xml"/>
  <Override PartName="/ppt/slideLayouts/slideLayout3.xml" ContentType="application/vnd.openxmlformats-officedocument.presentationml.slideLayout+xml"/>
  <Override PartName="/ppt/notesSlides/notesSlide15.xml" ContentType="application/vnd.openxmlformats-officedocument.presentationml.notesSlide+xml"/>
  <Override PartName="/ppt/slides/slide45.xml" ContentType="application/vnd.openxmlformats-officedocument.presentationml.slide+xml"/>
  <Override PartName="/ppt/theme/theme2.xml" ContentType="application/vnd.openxmlformats-officedocument.theme+xml"/>
  <Override PartName="/ppt/notesSlides/notesSlide22.xml" ContentType="application/vnd.openxmlformats-officedocument.presentationml.notesSlide+xml"/>
  <Override PartName="/ppt/slides/slide24.xml" ContentType="application/vnd.openxmlformats-officedocument.presentationml.slide+xml"/>
  <Override PartName="/ppt/notesSlides/notesSlide18.xml" ContentType="application/vnd.openxmlformats-officedocument.presentationml.notesSlide+xml"/>
  <Override PartName="/ppt/notesSlides/notesSlide30.xml" ContentType="application/vnd.openxmlformats-officedocument.presentationml.notesSlide+xml"/>
  <Override PartName="/ppt/notesSlides/notesSlide25.xml" ContentType="application/vnd.openxmlformats-officedocument.presentationml.notesSlide+xml"/>
  <Override PartName="/ppt/notesSlides/notesSlide1.xml" ContentType="application/vnd.openxmlformats-officedocument.presentationml.notesSlide+xml"/>
  <Override PartName="/docProps/app.xml" ContentType="application/vnd.openxmlformats-officedocument.extended-properties+xml"/>
  <Override PartName="/ppt/notesSlides/notesSlide32.xml" ContentType="application/vnd.openxmlformats-officedocument.presentationml.notesSlide+xml"/>
  <Override PartName="/ppt/notesSlides/notesSlide44.xml" ContentType="application/vnd.openxmlformats-officedocument.presentationml.notesSlide+xml"/>
  <Override PartName="/ppt/notesSlides/notesSlide28.xml" ContentType="application/vnd.openxmlformats-officedocument.presentationml.notesSlide+xml"/>
  <Override PartName="/ppt/notesSlides/notesSlide20.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notesSlides/notesSlide19.xml" ContentType="application/vnd.openxmlformats-officedocument.presentationml.notesSlide+xml"/>
  <Override PartName="/ppt/slides/slide39.xml" ContentType="application/vnd.openxmlformats-officedocument.presentationml.slide+xml"/>
  <Override PartName="/ppt/slideLayouts/slideLayout10.xml" ContentType="application/vnd.openxmlformats-officedocument.presentationml.slideLayout+xml"/>
  <Override PartName="/ppt/notesSlides/notesSlide14.xml" ContentType="application/vnd.openxmlformats-officedocument.presentationml.notesSlide+xml"/>
  <Override PartName="/docProps/core.xml" ContentType="application/vnd.openxmlformats-package.core-properties+xml"/>
  <Override PartName="/ppt/slideLayouts/slideLayout7.xml" ContentType="application/vnd.openxmlformats-officedocument.presentationml.slideLayout+xml"/>
  <Override PartName="/ppt/notesSlides/notesSlide8.xml" ContentType="application/vnd.openxmlformats-officedocument.presentationml.notesSlide+xml"/>
  <Override PartName="/ppt/slideLayouts/slideLayout8.xml" ContentType="application/vnd.openxmlformats-officedocument.presentationml.slideLayout+xml"/>
  <Override PartName="/ppt/notesSlides/notesSlide38.xml" ContentType="application/vnd.openxmlformats-officedocument.presentationml.notesSlide+xml"/>
  <Override PartName="/ppt/presProps.xml" ContentType="application/vnd.openxmlformats-officedocument.presentationml.presProps+xml"/>
  <Override PartName="/ppt/notesSlides/notesSlide36.xml" ContentType="application/vnd.openxmlformats-officedocument.presentationml.notesSlide+xml"/>
  <Override PartName="/ppt/notesSlides/notesSlide42.xml" ContentType="application/vnd.openxmlformats-officedocument.presentationml.notesSlide+xml"/>
  <Override PartName="/ppt/notesSlides/notesSlide40.xml" ContentType="application/vnd.openxmlformats-officedocument.presentationml.notesSlide+xml"/>
  <Override PartName="/ppt/notesSlides/notesSlide45.xml" ContentType="application/vnd.openxmlformats-officedocument.presentationml.notesSlide+xml"/>
  <Override PartName="/ppt/slideLayouts/slideLayout9.xml" ContentType="application/vnd.openxmlformats-officedocument.presentationml.slideLayout+xml"/>
  <Override PartName="/ppt/notesSlides/notesSlide35.xml" ContentType="application/vnd.openxmlformats-officedocument.presentationml.notesSlide+xml"/>
  <Override PartName="/ppt/notesSlides/notesSlide9.xml" ContentType="application/vnd.openxmlformats-officedocument.presentationml.notesSlide+xml"/>
  <Override PartName="/ppt/notesSlides/notesSlide31.xml" ContentType="application/vnd.openxmlformats-officedocument.presentationml.notesSlide+xml"/>
  <Override PartName="/ppt/slides/slide30.xml" ContentType="application/vnd.openxmlformats-officedocument.presentationml.slide+xml"/>
  <Override PartName="/ppt/notesSlides/notesSlide21.xml" ContentType="application/vnd.openxmlformats-officedocument.presentationml.notesSlide+xml"/>
  <Override PartName="/ppt/notesSlides/notesSlide4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
  </p:notesMasterIdLst>
  <p:sldIdLst>
    <p:sldId id="256" r:id="rId3"/>
    <p:sldId id="257" r:id="rId4"/>
    <p:sldId id="258" r:id="rId5"/>
    <p:sldId id="261" r:id="rId6"/>
    <p:sldId id="259" r:id="rId7"/>
    <p:sldId id="262" r:id="rId8"/>
    <p:sldId id="260" r:id="rId9"/>
    <p:sldId id="274" r:id="rId10"/>
    <p:sldId id="263" r:id="rId11"/>
    <p:sldId id="275" r:id="rId12"/>
    <p:sldId id="264" r:id="rId13"/>
    <p:sldId id="282" r:id="rId14"/>
    <p:sldId id="277" r:id="rId15"/>
    <p:sldId id="278" r:id="rId16"/>
    <p:sldId id="279" r:id="rId17"/>
    <p:sldId id="280" r:id="rId18"/>
    <p:sldId id="281" r:id="rId19"/>
    <p:sldId id="266" r:id="rId20"/>
    <p:sldId id="284" r:id="rId21"/>
    <p:sldId id="283" r:id="rId22"/>
    <p:sldId id="285" r:id="rId23"/>
    <p:sldId id="286" r:id="rId24"/>
    <p:sldId id="287" r:id="rId25"/>
    <p:sldId id="288" r:id="rId26"/>
    <p:sldId id="289" r:id="rId27"/>
    <p:sldId id="290" r:id="rId28"/>
    <p:sldId id="265" r:id="rId29"/>
    <p:sldId id="267" r:id="rId30"/>
    <p:sldId id="268" r:id="rId31"/>
    <p:sldId id="303" r:id="rId32"/>
    <p:sldId id="269" r:id="rId33"/>
    <p:sldId id="270" r:id="rId34"/>
    <p:sldId id="291" r:id="rId35"/>
    <p:sldId id="292" r:id="rId36"/>
    <p:sldId id="304" r:id="rId37"/>
    <p:sldId id="293" r:id="rId38"/>
    <p:sldId id="294" r:id="rId39"/>
    <p:sldId id="295" r:id="rId40"/>
    <p:sldId id="296" r:id="rId41"/>
    <p:sldId id="307" r:id="rId42"/>
    <p:sldId id="297" r:id="rId43"/>
    <p:sldId id="298" r:id="rId44"/>
    <p:sldId id="302" r:id="rId45"/>
    <p:sldId id="271" r:id="rId46"/>
  </p:sldIdLst>
  <p:sldSz cx="18288000" cy="10287000" type="custom"/>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92" autoAdjust="0"/>
    <p:restoredTop sz="94622" autoAdjust="0"/>
  </p:normalViewPr>
  <p:slideViewPr>
    <p:cSldViewPr>
      <p:cViewPr varScale="1">
        <p:scale>
          <a:sx n="50" d="100"/>
          <a:sy n="50" d="100"/>
        </p:scale>
        <p:origin x="125" y="2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 Type="http://schemas.openxmlformats.org/officeDocument/2006/relationships/notesMaster" Target="notesMasters/notesMaster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 Type="http://schemas.openxmlformats.org/officeDocument/2006/relationships/slide" Target="slides/slide1.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 Type="http://schemas.openxmlformats.org/officeDocument/2006/relationships/slide" Target="slides/slide2.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tableStyles" Target="tableStyles.xml"/><Relationship Id="rId48" Type="http://schemas.openxmlformats.org/officeDocument/2006/relationships/presProps" Target="presProps.xml"/><Relationship Id="rId49" Type="http://schemas.openxmlformats.org/officeDocument/2006/relationships/viewProps" Target="viewProps.xml"/><Relationship Id="rId5" Type="http://schemas.openxmlformats.org/officeDocument/2006/relationships/slide" Target="slides/slide3.xml"/><Relationship Id="rId50" Type="http://schemas.openxmlformats.org/officeDocument/2006/relationships/theme" Target="theme/theme1.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
            <a:endParaRPr lang="en-US"/>
          </a:p>
        </p:txBody>
      </p:sp>
      <p:sp>
        <p:nvSpPr>
          <p:cNvPr id="3" name="Date Placeholder 2"/>
          <p:cNvSpPr>
            <a:spLocks noGrp="1" noEditPoints="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
            <a:r>
              <a:rPr lang="en-US"/>
              <a:t>*</a:t>
            </a:r>
          </a:p>
        </p:txBody>
      </p:sp>
      <p:sp>
        <p:nvSpPr>
          <p:cNvPr id="4" name="Slide Image Placeholder 3"/>
          <p:cNvSpPr>
            <a:spLocks noGrp="1" noRot="1" noChangeAspect="1" noEditPoints="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
            <a:endParaRPr lang="en-US"/>
          </a:p>
        </p:txBody>
      </p:sp>
      <p:sp>
        <p:nvSpPr>
          <p:cNvPr id="5" name="Notes Placeholder 4"/>
          <p:cNvSpPr>
            <a:spLocks noGrp="1" noEditPoints="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EditPoints="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
            <a:endParaRPr lang="en-US"/>
          </a:p>
        </p:txBody>
      </p:sp>
      <p:sp>
        <p:nvSpPr>
          <p:cNvPr id="7" name="Slide Number Placeholder 6"/>
          <p:cNvSpPr>
            <a:spLocks noGrp="1" noEditPoints="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
            <a:r>
              <a:rPr lang="en-US"/>
              <a:t>#</a:t>
            </a:r>
          </a:p>
        </p:txBody>
      </p:sp>
    </p:spTree>
  </p:cSld>
  <p:clrMap bg1="lt1" tx1="dk1" bg2="lt2" tx2="dk2" accent1="accent1" accent2="accent2" accent3="accent3" accent4="accent4" accent5="accent5" accent6="accent6" hlink="hlink" folHlink="folHlink"/>
  <p:hf dt="0"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81191EB-7287-449E-B381-B2386DC05439}" type="slidenum">
              <a:rPr lang="en-US" smtClean="0"/>
              <a:t>‹#›</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CD22E83-4EF6-4D5D-8E41-A5C81F0E21CD}" type="slidenum">
              <a:rPr lang="en-US" smtClean="0"/>
              <a:t>‹#›</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7F230A9-A0A8-4B4F-9341-309F458D562D}" type="slidenum">
              <a:rPr lang="en-US" smtClean="0"/>
              <a:t>‹#›</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DEB4EB4-4AEA-4AF5-BE4E-AB965619869F}" type="slidenum">
              <a:rPr lang="en-US" smtClean="0"/>
              <a:t>‹#›</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07BC084-C00B-4139-9DB7-A365FA786A7C}" type="slidenum">
              <a:rPr lang="en-US" smtClean="0"/>
              <a:t>‹#›</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F0A9401-CE04-4717-AECC-087720394E42}" type="slidenum">
              <a:rPr lang="en-US" smtClean="0"/>
              <a:t>‹#›</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D8DE6B4-B637-42C8-B0E5-0A3E8B097A65}" type="slidenum">
              <a:rPr lang="en-US" smtClean="0"/>
              <a:t>‹#›</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AF749B0-3FDB-466B-8905-CDE365CA1CAF}" type="slidenum">
              <a:rPr lang="en-US" smtClean="0"/>
              <a:t>‹#›</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CFD5E9D-DFA4-43D9-880C-5016954848A4}" type="slidenum">
              <a:rPr lang="en-US" smtClean="0"/>
              <a:t>‹#›</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93397E8-7F76-41A1-A81E-926338549B94}" type="slidenum">
              <a:rPr lang="en-US" smtClean="0"/>
              <a:t>‹#›</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8D500CD-0E15-445C-AC08-72D1E3AF98B9}" type="slidenum">
              <a:rPr lang="en-US" smtClean="0"/>
              <a:t>‹#›</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77CD52E-BAC4-4C34-8159-DAA3656AAEC6}" type="slidenum">
              <a:rPr lang="en-US" smtClean="0"/>
              <a:t>‹#›</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56404F3-6B87-41DA-AA7C-E770190D83E7}" type="slidenum">
              <a:rPr lang="en-US" smtClean="0"/>
              <a:t>‹#›</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19942FB-4B33-459A-9C40-AB197F7EEC76}" type="slidenum">
              <a:rPr lang="en-US" smtClean="0"/>
              <a:t>‹#›</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33DAB62-BE09-4C35-AF66-7480F9EB1789}" type="slidenum">
              <a:rPr lang="en-US" smtClean="0"/>
              <a:t>‹#›</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FE2BD67-F4D7-4B85-98AF-62D751AED0A9}" type="slidenum">
              <a:rPr lang="en-US" smtClean="0"/>
              <a:t>‹#›</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FC6D05A-4B95-4112-B0C7-8A5A6FC7764E}" type="slidenum">
              <a:rPr lang="en-US" smtClean="0"/>
              <a:t>‹#›</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56F0815-C097-4CC6-8572-13C0F141A8C7}" type="slidenum">
              <a:rPr lang="en-US" smtClean="0"/>
              <a:t>‹#›</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72ED572-FD4D-4351-80F5-B73B635146CF}" type="slidenum">
              <a:rPr lang="en-US" smtClean="0"/>
              <a:t>‹#›</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01C5D91-4BDD-4CEA-AE86-311398A97936}" type="slidenum">
              <a:rPr lang="en-US" smtClean="0"/>
              <a:t>‹#›</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AA583A6-F477-456D-9E0A-DC1540214B09}" type="slidenum">
              <a:rPr lang="en-US" smtClean="0"/>
              <a:t>‹#›</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83F897D-FA5C-40C7-B9EB-0BBAD5F1BBFF}" type="slidenum">
              <a:rPr lang="en-US" smtClean="0"/>
              <a:t>‹#›</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13571E2-6E92-4DB4-8D52-72C986BA5316}" type="slidenum">
              <a:rPr lang="en-US" smtClean="0"/>
              <a:t>‹#›</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0256F55-92EF-4E9A-8DB4-95555599C48F}" type="slidenum">
              <a:rPr lang="en-US" smtClean="0"/>
              <a:t>‹#›</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203C1D5-24F7-4076-8514-748B7AF68DF9}" type="slidenum">
              <a:rPr lang="en-US" smtClean="0"/>
              <a:t>‹#›</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E62337C-0094-4076-9256-EC5C89B09D5B}" type="slidenum">
              <a:rPr lang="en-US" smtClean="0"/>
              <a:t>‹#›</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9DF8725-5DB2-4E15-8403-2A22675DEE1D}" type="slidenum">
              <a:rPr lang="en-US" smtClean="0"/>
              <a:t>‹#›</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6F1C59A-5A0D-4294-B7F0-EFE44FB702F9}" type="slidenum">
              <a:rPr lang="en-US" smtClean="0"/>
              <a:t>‹#›</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3FAABDF-E3FF-45D3-B770-C117A2320098}" type="slidenum">
              <a:rPr lang="en-US" smtClean="0"/>
              <a:t>‹#›</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A1FFC0E-105A-406B-90C3-DEBB1E7AE496}" type="slidenum">
              <a:rPr lang="en-US" smtClean="0"/>
              <a:t>‹#›</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E23654D-41F0-425C-80AA-4A8BC43A626D}" type="slidenum">
              <a:rPr lang="en-US" smtClean="0"/>
              <a:t>‹#›</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731C2A3-38EB-40AD-AD68-DFB5B0355D26}" type="slidenum">
              <a:rPr lang="en-US" smtClean="0"/>
              <a:t>‹#›</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98B648D-335E-4FFB-B4BA-2B0438961E1D}" type="slidenum">
              <a:rPr lang="en-US" smtClean="0"/>
              <a:t>‹#›</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2FD0C64-C13E-41DA-B84F-50A3F31A3254}" type="slidenum">
              <a:rPr lang="en-US" smtClean="0"/>
              <a:t>‹#›</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93776C8-9C79-410A-AD7E-0917FCC84A60}" type="slidenum">
              <a:rPr lang="en-US" smtClean="0"/>
              <a:t>‹#›</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7BE34E1-1111-44F2-A610-6BE19236CBA2}" type="slidenum">
              <a:rPr lang="en-US" smtClean="0"/>
              <a:t>‹#›</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45F1C04-C575-40E1-85D9-6AF86D872C8B}" type="slidenum">
              <a:rPr lang="en-US" smtClean="0"/>
              <a:t>‹#›</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2562B07-C2EF-4DE9-BC87-B2DCC3625A0A}" type="slidenum">
              <a:rPr lang="en-US" smtClean="0"/>
              <a:t>‹#›</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129B4AF-8276-4465-8BB5-ACF31B242F5F}" type="slidenum">
              <a:rPr lang="en-US" smtClean="0"/>
              <a:t>‹#›</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0E8AEC2-7F2C-414A-A953-346EE996C62D}" type="slidenum">
              <a:rPr lang="en-US" smtClean="0"/>
              <a:t>‹#›</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BEFCC9E-4EE6-4584-8F67-788593695009}" type="slidenum">
              <a:rPr lang="en-US" smtClean="0"/>
              <a:t>‹#›</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5ED77AE-6C66-4163-86FE-7FA333623CF7}" type="slidenum">
              <a:rPr lang="en-US" smtClean="0"/>
              <a:t>‹#›</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C5C56B2-C482-4997-B47A-D32A6A02D8BA}" type="slidenum">
              <a:rPr lang="en-US" smtClean="0"/>
              <a:t>‹#›</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26142BD-0C8E-4D24-AA85-B3607D234F07}" type="slidenum">
              <a:rPr lang="en-US" smtClean="0"/>
              <a:t>‹#›</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noEditPoints="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p>
        </p:txBody>
      </p:sp>
      <p:sp>
        <p:nvSpPr>
          <p:cNvPr id="4" name="Date Placeholder 3"/>
          <p:cNvSpPr>
            <a:spLocks noGrp="1" noEditPoints="1"/>
          </p:cNvSpPr>
          <p:nvPr>
            <p:ph type="dt" sz="half" idx="10"/>
          </p:nvPr>
        </p:nvSpPr>
        <p:spPr/>
        <p:txBody>
          <a:bodyPr/>
          <a:lstStyle/>
          <a:p>
            <a:fld id="{1D8BD707-D9CF-40AE-B4C6-C98DA3205C09}" type="datetimeFigureOut">
              <a:rPr lang="en-US" smtClean="0"/>
              <a:t>12/23/2024</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dt="0"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1D8BD707-D9CF-40AE-B4C6-C98DA3205C09}" type="datetimeFigureOut">
              <a:rPr lang="en-US" smtClean="0"/>
              <a:t>12/23/2024</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dt="0"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noEditPoints="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1D8BD707-D9CF-40AE-B4C6-C98DA3205C09}" type="datetimeFigureOut">
              <a:rPr lang="en-US" smtClean="0"/>
              <a:t>12/23/2024</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dt="0"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1D8BD707-D9CF-40AE-B4C6-C98DA3205C09}" type="datetimeFigureOut">
              <a:rPr lang="en-US" smtClean="0"/>
              <a:t>12/23/2024</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dt="0"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noEditPoints="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1D8BD707-D9CF-40AE-B4C6-C98DA3205C09}" type="datetimeFigureOut">
              <a:rPr lang="en-US" smtClean="0"/>
              <a:t>12/23/2024</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dt="0"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Content Placeholder 2"/>
          <p:cNvSpPr>
            <a:spLocks noGrp="1" noEditPoints="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noEditPoints="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EditPoints="1"/>
          </p:cNvSpPr>
          <p:nvPr>
            <p:ph type="dt" sz="half" idx="10"/>
          </p:nvPr>
        </p:nvSpPr>
        <p:spPr/>
        <p:txBody>
          <a:bodyPr/>
          <a:lstStyle/>
          <a:p>
            <a:fld id="{1D8BD707-D9CF-40AE-B4C6-C98DA3205C09}" type="datetimeFigureOut">
              <a:rPr lang="en-US" smtClean="0"/>
              <a:t>12/23/2024</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dt="0"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Text Placeholder 2"/>
          <p:cNvSpPr>
            <a:spLocks noGrp="1" noEditPoints="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noEditPoints="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noEditPoints="1"/>
          </p:cNvSpPr>
          <p:nvPr>
            <p:ph type="dt" sz="half" idx="10"/>
          </p:nvPr>
        </p:nvSpPr>
        <p:spPr/>
        <p:txBody>
          <a:bodyPr/>
          <a:lstStyle/>
          <a:p>
            <a:fld id="{1D8BD707-D9CF-40AE-B4C6-C98DA3205C09}" type="datetimeFigureOut">
              <a:rPr lang="en-US" smtClean="0"/>
              <a:t>12/23/2024</a:t>
            </a:fld>
            <a:endParaRPr lang="en-US"/>
          </a:p>
        </p:txBody>
      </p:sp>
      <p:sp>
        <p:nvSpPr>
          <p:cNvPr id="8" name="Footer Placeholder 7"/>
          <p:cNvSpPr>
            <a:spLocks noGrp="1" noEditPoints="1"/>
          </p:cNvSpPr>
          <p:nvPr>
            <p:ph type="ftr" sz="quarter" idx="11"/>
          </p:nvPr>
        </p:nvSpPr>
        <p:spPr/>
        <p:txBody>
          <a:bodyPr/>
          <a:lstStyle/>
          <a:p>
            <a:endParaRPr lang="en-US"/>
          </a:p>
        </p:txBody>
      </p:sp>
      <p:sp>
        <p:nvSpPr>
          <p:cNvPr id="9" name="Slide Number Placeholder 8"/>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dt="0"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Date Placeholder 2"/>
          <p:cNvSpPr>
            <a:spLocks noGrp="1" noEditPoints="1"/>
          </p:cNvSpPr>
          <p:nvPr>
            <p:ph type="dt" sz="half" idx="10"/>
          </p:nvPr>
        </p:nvSpPr>
        <p:spPr/>
        <p:txBody>
          <a:bodyPr/>
          <a:lstStyle/>
          <a:p>
            <a:fld id="{1D8BD707-D9CF-40AE-B4C6-C98DA3205C09}" type="datetimeFigureOut">
              <a:rPr lang="en-US" smtClean="0"/>
              <a:t>12/23/2024</a:t>
            </a:fld>
            <a:endParaRPr lang="en-US"/>
          </a:p>
        </p:txBody>
      </p:sp>
      <p:sp>
        <p:nvSpPr>
          <p:cNvPr id="4" name="Footer Placeholder 3"/>
          <p:cNvSpPr>
            <a:spLocks noGrp="1" noEditPoints="1"/>
          </p:cNvSpPr>
          <p:nvPr>
            <p:ph type="ftr" sz="quarter" idx="11"/>
          </p:nvPr>
        </p:nvSpPr>
        <p:spPr/>
        <p:txBody>
          <a:bodyPr/>
          <a:lstStyle/>
          <a:p>
            <a:endParaRPr lang="en-US"/>
          </a:p>
        </p:txBody>
      </p:sp>
      <p:sp>
        <p:nvSpPr>
          <p:cNvPr id="5" name="Slide Number Placeholder 4"/>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dt="0"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1D8BD707-D9CF-40AE-B4C6-C98DA3205C09}" type="datetimeFigureOut">
              <a:rPr lang="en-US" smtClean="0"/>
              <a:t>12/23/2024</a:t>
            </a:fld>
            <a:endParaRPr lang="en-US"/>
          </a:p>
        </p:txBody>
      </p:sp>
      <p:sp>
        <p:nvSpPr>
          <p:cNvPr id="3" name="Footer Placeholder 2"/>
          <p:cNvSpPr>
            <a:spLocks noGrp="1" noEditPoints="1"/>
          </p:cNvSpPr>
          <p:nvPr>
            <p:ph type="ftr" sz="quarter" idx="11"/>
          </p:nvPr>
        </p:nvSpPr>
        <p:spPr/>
        <p:txBody>
          <a:bodyPr/>
          <a:lstStyle/>
          <a:p>
            <a:endParaRPr lang="en-US"/>
          </a:p>
        </p:txBody>
      </p:sp>
      <p:sp>
        <p:nvSpPr>
          <p:cNvPr id="4" name="Slide Number Placeholder 3"/>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dt="0"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noEditPoints="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noEditPoints="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1D8BD707-D9CF-40AE-B4C6-C98DA3205C09}" type="datetimeFigureOut">
              <a:rPr lang="en-US" smtClean="0"/>
              <a:t>12/23/2024</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dt="0"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noEditPoints="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a:p>
        </p:txBody>
      </p:sp>
      <p:sp>
        <p:nvSpPr>
          <p:cNvPr id="4" name="Text Placeholder 3"/>
          <p:cNvSpPr>
            <a:spLocks noGrp="1" noEditPoints="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1D8BD707-D9CF-40AE-B4C6-C98DA3205C09}" type="datetimeFigureOut">
              <a:rPr lang="en-US" smtClean="0"/>
              <a:t>12/23/2024</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dt="0" sldNum="0" hdr="0" ftr="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noEditPoints="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noEditPoints="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12/23/2024</a:t>
            </a:fld>
            <a:endParaRPr lang="en-US"/>
          </a:p>
        </p:txBody>
      </p:sp>
      <p:sp>
        <p:nvSpPr>
          <p:cNvPr id="5" name="Footer Placeholder 4"/>
          <p:cNvSpPr>
            <a:spLocks noGrp="1" noEditPoints="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noEditPoints="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panose="020B0604020202020204"/>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panose="020B0604020202020204"/>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panose="020B0604020202020204"/>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panose="020B0604020202020204"/>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panose="020B0604020202020204"/>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panose="020B0604020202020204"/>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panose="020B0604020202020204"/>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panose="020B0604020202020204"/>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panose="020B0604020202020204"/>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7.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slideLayout" Target="../slideLayouts/slideLayout7.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7.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7.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7.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7.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7.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7.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7.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7.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7.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7.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7.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7.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7.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7.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7.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7.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slideLayout" Target="../slideLayouts/slideLayout7.xml"/><Relationship Id="rId5"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7.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7.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7.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0.png"/><Relationship Id="rId6" Type="http://schemas.openxmlformats.org/officeDocument/2006/relationships/slideLayout" Target="../slideLayouts/slideLayout7.xml"/><Relationship Id="rId7"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7.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7.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7.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55.png"/><Relationship Id="rId3" Type="http://schemas.openxmlformats.org/officeDocument/2006/relationships/image" Target="../media/image73.png"/><Relationship Id="rId4" Type="http://schemas.openxmlformats.org/officeDocument/2006/relationships/slideLayout" Target="../slideLayouts/slideLayout7.xml"/><Relationship Id="rId5"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7.xml"/><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7.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7.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77.png"/><Relationship Id="rId3" Type="http://schemas.openxmlformats.org/officeDocument/2006/relationships/slideLayout" Target="../slideLayouts/slideLayout7.xml"/><Relationship Id="rId4"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7.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7.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slideLayout" Target="../slideLayouts/slideLayout7.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7.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Freeform 2"/>
          <p:cNvSpPr/>
          <p:nvPr/>
        </p:nvSpPr>
        <p:spPr>
          <a:xfrm>
            <a:off x="16674894" y="268004"/>
            <a:ext cx="1260008" cy="1653948"/>
          </a:xfrm>
          <a:custGeom>
            <a:avLst/>
            <a:rect l="l" t="t" r="r" b="b"/>
            <a:pathLst>
              <a:path w="1260008" h="1653948">
                <a:moveTo>
                  <a:pt x="0" y="0"/>
                </a:moveTo>
                <a:lnTo>
                  <a:pt x="1260008" y="0"/>
                </a:lnTo>
                <a:lnTo>
                  <a:pt x="1260008" y="1653948"/>
                </a:lnTo>
                <a:lnTo>
                  <a:pt x="0" y="1653948"/>
                </a:lnTo>
                <a:lnTo>
                  <a:pt x="0" y="0"/>
                </a:lnTo>
                <a:close/>
              </a:path>
            </a:pathLst>
          </a:custGeom>
          <a:blipFill>
            <a:blip r:embed="rId1"/>
            <a:srcRect l="0" t="0" r="0" b="0"/>
            <a:stretch>
              <a:fillRect/>
            </a:stretch>
          </a:blipFill>
        </p:spPr>
        <p:txBody>
          <a:bodyPr/>
          <a:lstStyle/>
          <a:p/>
        </p:txBody>
      </p:sp>
      <p:grpSp>
        <p:nvGrpSpPr>
          <p:cNvPr id="3" name="Group 3"/>
          <p:cNvGrpSpPr/>
          <p:nvPr/>
        </p:nvGrpSpPr>
        <p:grpSpPr>
          <a:xfrm>
            <a:off x="9696012" y="2962500"/>
            <a:ext cx="5296775" cy="1353392"/>
            <a:chOff x="-1702129" y="38491"/>
            <a:chExt cx="1398030" cy="361204"/>
          </a:xfrm>
        </p:grpSpPr>
        <p:sp>
          <p:nvSpPr>
            <p:cNvPr id="4" name="Freeform 4"/>
            <p:cNvSpPr/>
            <p:nvPr/>
          </p:nvSpPr>
          <p:spPr>
            <a:xfrm>
              <a:off x="-1702129" y="38491"/>
              <a:ext cx="1398030" cy="361204"/>
            </a:xfrm>
            <a:custGeom>
              <a:avLst/>
              <a:rect l="l" t="t" r="r" b="b"/>
              <a:pathLst>
                <a:path w="1146356" h="227964">
                  <a:moveTo>
                    <a:pt x="86760" y="0"/>
                  </a:moveTo>
                  <a:lnTo>
                    <a:pt x="1059596" y="0"/>
                  </a:lnTo>
                  <a:cubicBezTo>
                    <a:pt x="1107512" y="0"/>
                    <a:pt x="1146356" y="38844"/>
                    <a:pt x="1146356" y="86760"/>
                  </a:cubicBezTo>
                  <a:lnTo>
                    <a:pt x="1146356" y="141205"/>
                  </a:lnTo>
                  <a:cubicBezTo>
                    <a:pt x="1146356" y="164215"/>
                    <a:pt x="1137215" y="186282"/>
                    <a:pt x="1120945" y="202553"/>
                  </a:cubicBezTo>
                  <a:cubicBezTo>
                    <a:pt x="1104674" y="218823"/>
                    <a:pt x="1082606" y="227964"/>
                    <a:pt x="1059596" y="227964"/>
                  </a:cubicBezTo>
                  <a:lnTo>
                    <a:pt x="86760" y="227964"/>
                  </a:lnTo>
                  <a:cubicBezTo>
                    <a:pt x="38844" y="227964"/>
                    <a:pt x="0" y="189121"/>
                    <a:pt x="0" y="141205"/>
                  </a:cubicBezTo>
                  <a:lnTo>
                    <a:pt x="0" y="86760"/>
                  </a:lnTo>
                  <a:cubicBezTo>
                    <a:pt x="0" y="38844"/>
                    <a:pt x="38844" y="0"/>
                    <a:pt x="86760" y="0"/>
                  </a:cubicBezTo>
                  <a:close/>
                </a:path>
              </a:pathLst>
            </a:custGeom>
            <a:solidFill>
              <a:srgbClr val="02B676"/>
            </a:solidFill>
          </p:spPr>
          <p:txBody>
            <a:bodyPr/>
            <a:lstStyle/>
            <a:p/>
          </p:txBody>
        </p:sp>
        <p:sp>
          <p:nvSpPr>
            <p:cNvPr id="5" name="TextBox 5"/>
            <p:cNvSpPr txBox="1"/>
            <p:nvPr/>
          </p:nvSpPr>
          <p:spPr>
            <a:xfrm>
              <a:off x="-1518437" y="62475"/>
              <a:ext cx="1146356" cy="323214"/>
            </a:xfrm>
            <a:prstGeom prst="rect">
              <a:avLst/>
            </a:prstGeom>
          </p:spPr>
          <p:txBody>
            <a:bodyPr lIns="50800" tIns="50800" rIns="50800" bIns="50800" rtlCol="0" anchor="ctr"/>
            <a:lstStyle/>
            <a:p>
              <a:pPr algn="ctr">
                <a:lnSpc>
                  <a:spcPts val="4199"/>
                </a:lnSpc>
                <a:spcBef>
                  <a:spcPct val="0"/>
                </a:spcBef>
              </a:pPr>
              <a:r>
                <a:rPr lang="en-US"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PRESENTED BY</a:t>
              </a:r>
              <a:endParaRPr lang="tr-TR"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grpSp>
        <p:nvGrpSpPr>
          <p:cNvPr id="6" name="Group 6"/>
          <p:cNvGrpSpPr/>
          <p:nvPr/>
        </p:nvGrpSpPr>
        <p:grpSpPr>
          <a:xfrm>
            <a:off x="8915400" y="4315892"/>
            <a:ext cx="6858000" cy="6057900"/>
            <a:chOff x="157158" y="-505492"/>
            <a:chExt cx="1146356" cy="323214"/>
          </a:xfrm>
        </p:grpSpPr>
        <p:sp>
          <p:nvSpPr>
            <p:cNvPr id="7" name="Freeform 7"/>
            <p:cNvSpPr/>
            <p:nvPr/>
          </p:nvSpPr>
          <p:spPr>
            <a:xfrm>
              <a:off x="157158" y="-457867"/>
              <a:ext cx="1146356" cy="227964"/>
            </a:xfrm>
            <a:custGeom>
              <a:avLst/>
              <a:rect l="l" t="t" r="r" b="b"/>
              <a:pathLst>
                <a:path w="1146356" h="227964">
                  <a:moveTo>
                    <a:pt x="86760" y="0"/>
                  </a:moveTo>
                  <a:lnTo>
                    <a:pt x="1059596" y="0"/>
                  </a:lnTo>
                  <a:cubicBezTo>
                    <a:pt x="1107512" y="0"/>
                    <a:pt x="1146356" y="38844"/>
                    <a:pt x="1146356" y="86760"/>
                  </a:cubicBezTo>
                  <a:lnTo>
                    <a:pt x="1146356" y="141205"/>
                  </a:lnTo>
                  <a:cubicBezTo>
                    <a:pt x="1146356" y="164215"/>
                    <a:pt x="1137215" y="186282"/>
                    <a:pt x="1120945" y="202553"/>
                  </a:cubicBezTo>
                  <a:cubicBezTo>
                    <a:pt x="1104674" y="218823"/>
                    <a:pt x="1082606" y="227964"/>
                    <a:pt x="1059596" y="227964"/>
                  </a:cubicBezTo>
                  <a:lnTo>
                    <a:pt x="86760" y="227964"/>
                  </a:lnTo>
                  <a:cubicBezTo>
                    <a:pt x="38844" y="227964"/>
                    <a:pt x="0" y="189121"/>
                    <a:pt x="0" y="141205"/>
                  </a:cubicBezTo>
                  <a:lnTo>
                    <a:pt x="0" y="86760"/>
                  </a:lnTo>
                  <a:cubicBezTo>
                    <a:pt x="0" y="38844"/>
                    <a:pt x="38844" y="0"/>
                    <a:pt x="86760" y="0"/>
                  </a:cubicBezTo>
                  <a:close/>
                </a:path>
              </a:pathLst>
            </a:custGeom>
            <a:solidFill>
              <a:srgbClr val="F7562B"/>
            </a:solidFill>
          </p:spPr>
          <p:txBody>
            <a:bodyPr/>
            <a:lstStyle/>
            <a:p/>
          </p:txBody>
        </p:sp>
        <p:sp>
          <p:nvSpPr>
            <p:cNvPr id="8" name="TextBox 8"/>
            <p:cNvSpPr txBox="1"/>
            <p:nvPr/>
          </p:nvSpPr>
          <p:spPr>
            <a:xfrm>
              <a:off x="157158" y="-505492"/>
              <a:ext cx="1146356" cy="323214"/>
            </a:xfrm>
            <a:prstGeom prst="rect">
              <a:avLst/>
            </a:prstGeom>
          </p:spPr>
          <p:txBody>
            <a:bodyPr lIns="50800" tIns="50800" rIns="50800" bIns="50800" rtlCol="0" anchor="ctr"/>
            <a:lstStyle/>
            <a:p>
              <a:pPr algn="ctr">
                <a:lnSpc>
                  <a:spcPts val="4199"/>
                </a:lnSpc>
                <a:spcBef>
                  <a:spcPct val="0"/>
                </a:spcBef>
              </a:pPr>
              <a:r>
                <a:rPr lang="en-US" sz="2999" b="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Abdurrezzak</a:t>
              </a:r>
              <a:r>
                <a:rPr lang="en-US"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ÇOLAK</a:t>
              </a:r>
              <a:endParaRPr lang="tr-TR"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a:p>
              <a:pPr algn="ctr">
                <a:lnSpc>
                  <a:spcPts val="4199"/>
                </a:lnSpc>
                <a:spcBef>
                  <a:spcPct val="0"/>
                </a:spcBef>
              </a:pPr>
              <a:r>
                <a:rPr lang="en-US"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20120205044</a:t>
              </a:r>
            </a:p>
            <a:p>
              <a:pPr algn="ctr">
                <a:lnSpc>
                  <a:spcPts val="4199"/>
                </a:lnSpc>
                <a:spcBef>
                  <a:spcPct val="0"/>
                </a:spcBef>
              </a:pPr>
              <a:r>
                <a:rPr lang="en-US" sz="2999" b="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Furkan</a:t>
              </a:r>
              <a:r>
                <a:rPr lang="en-US"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GENÇ</a:t>
              </a:r>
              <a:endParaRPr lang="tr-TR"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a:p>
              <a:pPr algn="ctr">
                <a:lnSpc>
                  <a:spcPts val="4199"/>
                </a:lnSpc>
                <a:spcBef>
                  <a:spcPct val="0"/>
                </a:spcBef>
              </a:pPr>
              <a:r>
                <a:rPr lang="en-US"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2212025066</a:t>
              </a:r>
            </a:p>
            <a:p>
              <a:pPr algn="ctr">
                <a:lnSpc>
                  <a:spcPts val="4199"/>
                </a:lnSpc>
                <a:spcBef>
                  <a:spcPct val="0"/>
                </a:spcBef>
              </a:pPr>
              <a:r>
                <a:rPr lang="en-US"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Mehmet </a:t>
              </a:r>
              <a:r>
                <a:rPr lang="en-US" sz="2999" b="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Kasım</a:t>
              </a:r>
              <a:r>
                <a:rPr lang="en-US"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DAĞLI</a:t>
              </a:r>
              <a:endParaRPr lang="tr-TR"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a:p>
              <a:pPr algn="ctr">
                <a:lnSpc>
                  <a:spcPts val="4199"/>
                </a:lnSpc>
                <a:spcBef>
                  <a:spcPct val="0"/>
                </a:spcBef>
              </a:pPr>
              <a:r>
                <a:rPr lang="en-US"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22120205382 </a:t>
              </a:r>
            </a:p>
            <a:p>
              <a:pPr algn="ctr">
                <a:lnSpc>
                  <a:spcPts val="4199"/>
                </a:lnSpc>
                <a:spcBef>
                  <a:spcPct val="0"/>
                </a:spcBef>
              </a:pPr>
              <a:r>
                <a:rPr lang="en-US" sz="2999" b="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Sevinç</a:t>
              </a:r>
              <a:r>
                <a:rPr lang="en-US"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HARÇ</a:t>
              </a:r>
              <a:endParaRPr lang="tr-TR"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a:p>
              <a:pPr algn="ctr">
                <a:lnSpc>
                  <a:spcPts val="4199"/>
                </a:lnSpc>
                <a:spcBef>
                  <a:spcPct val="0"/>
                </a:spcBef>
              </a:pPr>
              <a:r>
                <a:rPr lang="en-US"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22120606066-End </a:t>
              </a:r>
              <a:r>
                <a:rPr lang="en-US" sz="2999" b="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müh</a:t>
              </a:r>
              <a:r>
                <a:rPr lang="en-US"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a:t>
              </a:r>
            </a:p>
          </p:txBody>
        </p:sp>
      </p:grpSp>
      <p:sp>
        <p:nvSpPr>
          <p:cNvPr id="9" name="TextBox 9"/>
          <p:cNvSpPr txBox="1"/>
          <p:nvPr/>
        </p:nvSpPr>
        <p:spPr>
          <a:xfrm>
            <a:off x="304800" y="1409027"/>
            <a:ext cx="8694298" cy="4616648"/>
          </a:xfrm>
          <a:prstGeom prst="rect">
            <a:avLst/>
          </a:prstGeom>
        </p:spPr>
        <p:txBody>
          <a:bodyPr lIns="0" tIns="0" rIns="0" bIns="0" rtlCol="0" anchor="t">
            <a:spAutoFit/>
          </a:bodyPr>
          <a:lstStyle/>
          <a:p>
            <a:pPr>
              <a:lnSpc>
                <a:spcPts val="8999"/>
              </a:lnSpc>
            </a:pPr>
            <a:r>
              <a:rPr lang="en-US" sz="9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financial technology and sentiment analysis</a:t>
            </a:r>
          </a:p>
        </p:txBody>
      </p:sp>
      <p:sp>
        <p:nvSpPr>
          <p:cNvPr id="11" name="TextBox 11"/>
          <p:cNvSpPr txBox="1"/>
          <p:nvPr/>
        </p:nvSpPr>
        <p:spPr>
          <a:xfrm>
            <a:off x="304800" y="268004"/>
            <a:ext cx="3856045" cy="322581"/>
          </a:xfrm>
          <a:prstGeom prst="rect">
            <a:avLst/>
          </a:prstGeom>
        </p:spPr>
        <p:txBody>
          <a:bodyPr lIns="0" tIns="0" rIns="0" bIns="0" rtlCol="0" anchor="t">
            <a:spAutoFit/>
          </a:bodyPr>
          <a:lstStyle/>
          <a:p>
            <a:pPr algn="l">
              <a:lnSpc>
                <a:spcPts val="2200"/>
              </a:lnSpc>
            </a:pPr>
            <a:r>
              <a:rPr lang="en-US" sz="2200" spc="107" dirty="0">
                <a:solidFill>
                  <a:srgbClr val="290606"/>
                </a:solidFill>
                <a:latin typeface="Telegraf"/>
                <a:ea typeface="Telegraf"/>
                <a:cs typeface="Telegraf"/>
                <a:sym typeface="Telegraf"/>
              </a:rPr>
              <a:t>THYNK UNLIMITED</a:t>
            </a:r>
          </a:p>
        </p:txBody>
      </p:sp>
      <p:sp>
        <p:nvSpPr>
          <p:cNvPr id="12" name="TextBox 12"/>
          <p:cNvSpPr txBox="1"/>
          <p:nvPr/>
        </p:nvSpPr>
        <p:spPr>
          <a:xfrm>
            <a:off x="304800" y="802725"/>
            <a:ext cx="3856045" cy="219076"/>
          </a:xfrm>
          <a:prstGeom prst="rect">
            <a:avLst/>
          </a:prstGeom>
        </p:spPr>
        <p:txBody>
          <a:bodyPr lIns="0" tIns="0" rIns="0" bIns="0" rtlCol="0" anchor="t">
            <a:spAutoFit/>
          </a:bodyPr>
          <a:lstStyle/>
          <a:p>
            <a:pPr algn="l">
              <a:lnSpc>
                <a:spcPts val="1500"/>
              </a:lnSpc>
            </a:pPr>
            <a:r>
              <a:rPr lang="en-US" sz="1500" spc="73" dirty="0">
                <a:solidFill>
                  <a:srgbClr val="290606"/>
                </a:solidFill>
                <a:latin typeface="Telegraf"/>
                <a:ea typeface="Telegraf"/>
                <a:cs typeface="Telegraf"/>
                <a:sym typeface="Telegraf"/>
              </a:rPr>
              <a:t>WE LEARN FOR THE FUTURE</a:t>
            </a:r>
          </a:p>
        </p:txBody>
      </p:sp>
      <p:pic>
        <p:nvPicPr>
          <p:cNvPr id="13" name="image1.png" descr="Medeniyet Ãniversitesi"/>
          <p:cNvPicPr/>
          <p:nvPr/>
        </p:nvPicPr>
        <p:blipFill>
          <a:blip r:embed="rId2"/>
          <a:srcRect/>
          <a:stretch>
            <a:fillRect/>
          </a:stretch>
        </p:blipFill>
        <p:spPr>
          <a:xfrm>
            <a:off x="7271896" y="226442"/>
            <a:ext cx="3159555" cy="12852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2" name="TextBox 2"/>
          <p:cNvSpPr txBox="1"/>
          <p:nvPr/>
        </p:nvSpPr>
        <p:spPr>
          <a:xfrm>
            <a:off x="1676400" y="342900"/>
            <a:ext cx="14772946" cy="897682"/>
          </a:xfrm>
          <a:prstGeom prst="rect">
            <a:avLst/>
          </a:prstGeom>
        </p:spPr>
        <p:txBody>
          <a:bodyPr lIns="0" tIns="0" rIns="0" bIns="0" rtlCol="0" anchor="t">
            <a:spAutoFit/>
          </a:bodyPr>
          <a:lstStyle/>
          <a:p>
            <a:pPr algn="ctr">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KEŞİFSEL VERİ ANALİZİ</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6"/>
          <p:cNvGrpSpPr/>
          <p:nvPr/>
        </p:nvGrpSpPr>
        <p:grpSpPr>
          <a:xfrm>
            <a:off x="14770714" y="70282"/>
            <a:ext cx="3502046" cy="1544029"/>
            <a:chOff x="0" y="0"/>
            <a:chExt cx="5780339" cy="2962718"/>
          </a:xfrm>
        </p:grpSpPr>
        <p:pic>
          <p:nvPicPr>
            <p:cNvPr id="4" name="Picture 7"/>
            <p:cNvPicPr>
              <a:picLocks noChangeAspect="1"/>
            </p:cNvPicPr>
            <p:nvPr/>
          </p:nvPicPr>
          <p:blipFill>
            <a:blip r:embed="rId1"/>
            <a:srcRect t="11534" b="11534"/>
            <a:stretch/>
          </p:blipFill>
          <p:spPr>
            <a:xfrm>
              <a:off x="0" y="0"/>
              <a:ext cx="5780339" cy="2962718"/>
            </a:xfrm>
            <a:prstGeom prst="rect">
              <a:avLst/>
            </a:prstGeom>
          </p:spPr>
        </p:pic>
      </p:grpSp>
      <p:grpSp>
        <p:nvGrpSpPr>
          <p:cNvPr id="14" name="Grup 13"/>
          <p:cNvGrpSpPr/>
          <p:nvPr/>
        </p:nvGrpSpPr>
        <p:grpSpPr>
          <a:xfrm>
            <a:off x="274043" y="1898469"/>
            <a:ext cx="8803413" cy="7924800"/>
            <a:chOff x="797787" y="2171700"/>
            <a:chExt cx="4672968" cy="5403172"/>
          </a:xfrm>
        </p:grpSpPr>
        <p:grpSp>
          <p:nvGrpSpPr>
            <p:cNvPr id="8" name="Group 3"/>
            <p:cNvGrpSpPr/>
            <p:nvPr/>
          </p:nvGrpSpPr>
          <p:grpSpPr>
            <a:xfrm>
              <a:off x="797787" y="2171700"/>
              <a:ext cx="4561929" cy="5298426"/>
              <a:chOff x="0" y="0"/>
              <a:chExt cx="1235036" cy="1434426"/>
            </a:xfrm>
          </p:grpSpPr>
          <p:sp>
            <p:nvSpPr>
              <p:cNvPr id="9" name="Freeform 4"/>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02B676"/>
              </a:solidFill>
            </p:spPr>
            <p:txBody>
              <a:bodyPr/>
              <a:lstStyle/>
              <a:p/>
            </p:txBody>
          </p:sp>
          <p:sp>
            <p:nvSpPr>
              <p:cNvPr id="10" name="TextBox 5"/>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11" name="Group 12"/>
            <p:cNvGrpSpPr/>
            <p:nvPr/>
          </p:nvGrpSpPr>
          <p:grpSpPr>
            <a:xfrm>
              <a:off x="908826" y="2276446"/>
              <a:ext cx="4561929" cy="5298426"/>
              <a:chOff x="0" y="0"/>
              <a:chExt cx="1235036" cy="1434426"/>
            </a:xfrm>
          </p:grpSpPr>
          <p:sp>
            <p:nvSpPr>
              <p:cNvPr id="12" name="Freeform 13"/>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13" name="TextBox 14"/>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grpSp>
        <p:nvGrpSpPr>
          <p:cNvPr id="17" name="Grup 16"/>
          <p:cNvGrpSpPr/>
          <p:nvPr/>
        </p:nvGrpSpPr>
        <p:grpSpPr>
          <a:xfrm>
            <a:off x="807719" y="2476500"/>
            <a:ext cx="7705583" cy="3827948"/>
            <a:chOff x="807719" y="2476500"/>
            <a:chExt cx="7705583" cy="3827948"/>
          </a:xfrm>
        </p:grpSpPr>
        <p:pic>
          <p:nvPicPr>
            <p:cNvPr id="15" name="Resim 14"/>
            <p:cNvPicPr>
              <a:picLocks noChangeAspect="1"/>
            </p:cNvPicPr>
            <p:nvPr/>
          </p:nvPicPr>
          <p:blipFill>
            <a:blip r:embed="rId2"/>
            <a:srcRect/>
            <a:stretch>
              <a:fillRect/>
            </a:stretch>
          </p:blipFill>
          <p:spPr>
            <a:xfrm>
              <a:off x="838199" y="2476500"/>
              <a:ext cx="7675103" cy="2971800"/>
            </a:xfrm>
            <a:prstGeom prst="rect">
              <a:avLst/>
            </a:prstGeom>
          </p:spPr>
        </p:pic>
        <p:pic>
          <p:nvPicPr>
            <p:cNvPr id="16" name="Resim 15"/>
            <p:cNvPicPr>
              <a:picLocks noChangeAspect="1"/>
            </p:cNvPicPr>
            <p:nvPr/>
          </p:nvPicPr>
          <p:blipFill>
            <a:blip r:embed="rId3"/>
            <a:srcRect/>
            <a:stretch>
              <a:fillRect/>
            </a:stretch>
          </p:blipFill>
          <p:spPr>
            <a:xfrm>
              <a:off x="807719" y="5417291"/>
              <a:ext cx="7705583" cy="887157"/>
            </a:xfrm>
            <a:prstGeom prst="rect">
              <a:avLst/>
            </a:prstGeom>
          </p:spPr>
        </p:pic>
      </p:grpSp>
      <p:pic>
        <p:nvPicPr>
          <p:cNvPr id="18" name="Resim 17"/>
          <p:cNvPicPr>
            <a:picLocks noChangeAspect="1"/>
          </p:cNvPicPr>
          <p:nvPr/>
        </p:nvPicPr>
        <p:blipFill>
          <a:blip r:embed="rId4"/>
          <a:srcRect/>
          <a:stretch>
            <a:fillRect/>
          </a:stretch>
        </p:blipFill>
        <p:spPr>
          <a:xfrm>
            <a:off x="9976915" y="2599927"/>
            <a:ext cx="7478169" cy="5696745"/>
          </a:xfrm>
          <a:prstGeom prst="rect">
            <a:avLst/>
          </a:prstGeom>
        </p:spPr>
      </p:pic>
      <p:sp>
        <p:nvSpPr>
          <p:cNvPr id="19" name="Rectangle 1"/>
          <p:cNvSpPr>
            <a:spLocks noChangeArrowheads="1"/>
          </p:cNvSpPr>
          <p:nvPr/>
        </p:nvSpPr>
        <p:spPr bwMode="auto">
          <a:xfrm rot="10800000" flipV="1">
            <a:off x="1143000" y="6430705"/>
            <a:ext cx="7370302" cy="2677656"/>
          </a:xfrm>
          <a:prstGeom prst="rect">
            <a:avLst/>
          </a:prstGeom>
          <a:noFill/>
          <a:ln>
            <a:noFill/>
          </a:ln>
          <a:effectLst/>
        </p:spPr>
        <p:txBody>
          <a:bodyPr vert="horz" wrap="square" lIns="91440" tIns="45720" rIns="91440" bIns="45720" anchor="ctr">
            <a:prstTxWarp prst="textNoShape">
              <a:avLst/>
            </a:prstTxWarp>
            <a:spAutoFit/>
          </a:bodyPr>
          <a:lstStyle/>
          <a:p>
            <a:pPr marL="0" marR="0" indent="0" algn="just" defTabSz="914400" rtl="0" eaLnBrk="0" fontAlgn="base" latinLnBrk="0" hangingPunct="0">
              <a:lnSpc>
                <a:spcPct val="100000"/>
              </a:lnSpc>
              <a:spcBef>
                <a:spcPct val="0"/>
              </a:spcBef>
              <a:spcAft>
                <a:spcPct val="0"/>
              </a:spcAft>
              <a:buSzPct val="100000"/>
              <a:buFontTx/>
              <a:buNone/>
            </a:pPr>
            <a:r>
              <a:rPr kumimoji="0" lang="tr-TR" altLang="tr-TR" sz="2800" b="1" i="0" u="none" strike="noStrike" cap="none" normalizeH="0" baseline="0" dirty="0">
                <a:ln>
                  <a:noFill/>
                </a:ln>
                <a:effectLst/>
                <a:latin typeface="+mj-lt"/>
              </a:rPr>
              <a:t>Bu kod, cleaned_df.csv dosyasındaki </a:t>
            </a:r>
            <a:r>
              <a:rPr kumimoji="0" lang="tr-TR" altLang="tr-TR" sz="2800" b="1" i="0" u="none" strike="noStrike" cap="none" normalizeH="0" baseline="0" dirty="0" err="1">
                <a:ln>
                  <a:noFill/>
                </a:ln>
                <a:effectLst/>
                <a:latin typeface="+mj-lt"/>
              </a:rPr>
              <a:t>score</a:t>
            </a:r>
            <a:r>
              <a:rPr kumimoji="0" lang="tr-TR" altLang="tr-TR" sz="2800" b="1" i="0" u="none" strike="noStrike" cap="none" normalizeH="0" baseline="0" dirty="0">
                <a:ln>
                  <a:noFill/>
                </a:ln>
                <a:effectLst/>
                <a:latin typeface="+mj-lt"/>
              </a:rPr>
              <a:t> sütununun farklı sınıflarının (örneğin, -1, 0, 1) frekanslarını (kaç tane veri olduğunu) </a:t>
            </a:r>
          </a:p>
          <a:p>
            <a:pPr marL="0" marR="0" indent="0" algn="just" defTabSz="914400" rtl="0" eaLnBrk="0" fontAlgn="base" latinLnBrk="0" hangingPunct="0">
              <a:lnSpc>
                <a:spcPct val="100000"/>
              </a:lnSpc>
              <a:spcBef>
                <a:spcPct val="0"/>
              </a:spcBef>
              <a:spcAft>
                <a:spcPct val="0"/>
              </a:spcAft>
              <a:buSzPct val="100000"/>
              <a:buFontTx/>
              <a:buNone/>
            </a:pPr>
            <a:r>
              <a:rPr kumimoji="0" lang="tr-TR" altLang="tr-TR" sz="2800" b="1" i="0" u="none" strike="noStrike" cap="none" normalizeH="0" baseline="0" dirty="0">
                <a:ln>
                  <a:noFill/>
                </a:ln>
                <a:effectLst/>
                <a:latin typeface="+mj-lt"/>
              </a:rPr>
              <a:t>çubuk grafik  olarak görselleştirir. Bu, verilerin sınıflar arasında nasıl dağıldığını incelemek için kullanılır.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grpSp>
        <p:nvGrpSpPr>
          <p:cNvPr id="14" name="Grup 13"/>
          <p:cNvGrpSpPr/>
          <p:nvPr/>
        </p:nvGrpSpPr>
        <p:grpSpPr>
          <a:xfrm>
            <a:off x="10363200" y="1485900"/>
            <a:ext cx="6009729" cy="7849481"/>
            <a:chOff x="11478985" y="3816342"/>
            <a:chExt cx="4893944" cy="5519039"/>
          </a:xfrm>
        </p:grpSpPr>
        <p:grpSp>
          <p:nvGrpSpPr>
            <p:cNvPr id="8" name="Group 6"/>
            <p:cNvGrpSpPr/>
            <p:nvPr/>
          </p:nvGrpSpPr>
          <p:grpSpPr>
            <a:xfrm>
              <a:off x="11478985" y="3816342"/>
              <a:ext cx="4561929" cy="5298426"/>
              <a:chOff x="0" y="0"/>
              <a:chExt cx="1235036" cy="1434426"/>
            </a:xfrm>
          </p:grpSpPr>
          <p:sp>
            <p:nvSpPr>
              <p:cNvPr id="9" name="Freeform 7"/>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7562B"/>
              </a:solidFill>
            </p:spPr>
            <p:txBody>
              <a:bodyPr/>
              <a:lstStyle/>
              <a:p/>
            </p:txBody>
          </p:sp>
          <p:sp>
            <p:nvSpPr>
              <p:cNvPr id="10" name="TextBox 8"/>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11" name="Group 16"/>
            <p:cNvGrpSpPr/>
            <p:nvPr/>
          </p:nvGrpSpPr>
          <p:grpSpPr>
            <a:xfrm>
              <a:off x="11811000" y="4036955"/>
              <a:ext cx="4561929" cy="5298426"/>
              <a:chOff x="0" y="0"/>
              <a:chExt cx="1235036" cy="1434426"/>
            </a:xfrm>
          </p:grpSpPr>
          <p:sp>
            <p:nvSpPr>
              <p:cNvPr id="12" name="Freeform 17"/>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13" name="TextBox 18"/>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sp>
        <p:nvSpPr>
          <p:cNvPr id="2" name="TextBox 2"/>
          <p:cNvSpPr txBox="1"/>
          <p:nvPr/>
        </p:nvSpPr>
        <p:spPr>
          <a:xfrm>
            <a:off x="1028700" y="648648"/>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pic>
        <p:nvPicPr>
          <p:cNvPr id="6" name="Resim 5"/>
          <p:cNvPicPr>
            <a:picLocks noChangeAspect="1"/>
          </p:cNvPicPr>
          <p:nvPr/>
        </p:nvPicPr>
        <p:blipFill>
          <a:blip r:embed="rId1"/>
          <a:srcRect/>
          <a:stretch>
            <a:fillRect/>
          </a:stretch>
        </p:blipFill>
        <p:spPr>
          <a:xfrm>
            <a:off x="1447800" y="1714500"/>
            <a:ext cx="7581900" cy="7620881"/>
          </a:xfrm>
          <a:prstGeom prst="rect">
            <a:avLst/>
          </a:prstGeom>
        </p:spPr>
      </p:pic>
      <p:sp>
        <p:nvSpPr>
          <p:cNvPr id="7" name="Dikdörtgen 6"/>
          <p:cNvSpPr/>
          <p:nvPr/>
        </p:nvSpPr>
        <p:spPr>
          <a:xfrm>
            <a:off x="10972800" y="2093231"/>
            <a:ext cx="4700832" cy="6370975"/>
          </a:xfrm>
          <a:prstGeom prst="rect">
            <a:avLst/>
          </a:prstGeom>
        </p:spPr>
        <p:txBody>
          <a:bodyPr wrap="square">
            <a:spAutoFit/>
          </a:bodyPr>
          <a:lstStyle/>
          <a:p>
            <a:pPr algn="ctr"/>
            <a:r>
              <a:rPr lang="tr-TR" sz="2400" dirty="0"/>
              <a:t>Makine öğrenimi ve doğal dil işleme projelerinde, ham metin verisinin doğrudan modellerle işlenmesi mümkün değildir. Bu nedenle, metin verilerini modellerin anlayabileceği sayısal bir forma dönüştürmek gereklidir.</a:t>
            </a:r>
          </a:p>
          <a:p>
            <a:pPr algn="ctr"/>
            <a:r>
              <a:rPr lang="tr-TR" sz="2400" dirty="0"/>
              <a:t>Bu aşamada, </a:t>
            </a:r>
            <a:r>
              <a:rPr lang="tr-TR" sz="2400" b="1" dirty="0" err="1"/>
              <a:t>Bag</a:t>
            </a:r>
            <a:r>
              <a:rPr lang="tr-TR" sz="2400" b="1" dirty="0"/>
              <a:t> of </a:t>
            </a:r>
            <a:r>
              <a:rPr lang="tr-TR" sz="2400" b="1" dirty="0" err="1"/>
              <a:t>Words</a:t>
            </a:r>
            <a:r>
              <a:rPr lang="tr-TR" sz="2400" b="1" dirty="0"/>
              <a:t> (</a:t>
            </a:r>
            <a:r>
              <a:rPr lang="tr-TR" sz="2400" b="1" dirty="0" err="1"/>
              <a:t>BoW</a:t>
            </a:r>
            <a:r>
              <a:rPr lang="tr-TR" sz="2400" b="1" dirty="0"/>
              <a:t>)</a:t>
            </a:r>
            <a:r>
              <a:rPr lang="tr-TR" sz="2400" dirty="0"/>
              <a:t> ve </a:t>
            </a:r>
            <a:r>
              <a:rPr lang="tr-TR" sz="2400" b="1" dirty="0" err="1"/>
              <a:t>Term</a:t>
            </a:r>
            <a:r>
              <a:rPr lang="tr-TR" sz="2400" b="1" dirty="0"/>
              <a:t> </a:t>
            </a:r>
            <a:r>
              <a:rPr lang="tr-TR" sz="2400" b="1" dirty="0" err="1"/>
              <a:t>Frequency</a:t>
            </a:r>
            <a:r>
              <a:rPr lang="tr-TR" sz="2400" b="1" dirty="0"/>
              <a:t> (TF)</a:t>
            </a:r>
            <a:r>
              <a:rPr lang="tr-TR" sz="2400" dirty="0"/>
              <a:t>  yöntemleri kullanılarak metinlerden özellikler çıkarılır. Bu yöntemler, metindeki kelimelerin frekanslarını veya önemlerini analiz ederek her metni bir sayı dizisine dönüştürür. Bu özellikler, modellerin eğitimi için temel oluşturur ve daha karmaşık işlemlere zemin hazırlar.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648648"/>
            <a:ext cx="8115300" cy="917314"/>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15" name="Rectangle 1"/>
          <p:cNvSpPr>
            <a:spLocks noChangeArrowheads="1"/>
          </p:cNvSpPr>
          <p:nvPr/>
        </p:nvSpPr>
        <p:spPr bwMode="auto">
          <a:xfrm>
            <a:off x="7902591" y="587272"/>
            <a:ext cx="10515600" cy="1200329"/>
          </a:xfrm>
          <a:prstGeom prst="rect">
            <a:avLst/>
          </a:prstGeom>
          <a:noFill/>
          <a:ln>
            <a:noFill/>
          </a:ln>
          <a:effectLst/>
        </p:spPr>
        <p:txBody>
          <a:bodyPr vert="horz" wrap="square" lIns="91440" tIns="45720" rIns="91440" bIns="45720" anchor="ctr">
            <a:prstTxWarp prst="textNoShape">
              <a:avLst/>
            </a:prstTxWarp>
            <a:spAutoFit/>
          </a:bodyPr>
          <a:lstStyle/>
          <a:p>
            <a:pPr marL="0" marR="0" indent="0" algn="l" defTabSz="914400" rtl="0" eaLnBrk="0" fontAlgn="base" latinLnBrk="0" hangingPunct="0">
              <a:lnSpc>
                <a:spcPct val="100000"/>
              </a:lnSpc>
              <a:spcBef>
                <a:spcPct val="0"/>
              </a:spcBef>
              <a:spcAft>
                <a:spcPct val="0"/>
              </a:spcAft>
              <a:buSzPct val="100000"/>
              <a:buFontTx/>
              <a:buChar char="•"/>
            </a:pPr>
            <a:r>
              <a:rPr kumimoji="0" lang="tr-TR" altLang="tr-TR" sz="2400" b="1" i="0" u="none" strike="noStrike" cap="none" normalizeH="0" baseline="0" dirty="0">
                <a:ln>
                  <a:noFill/>
                </a:ln>
                <a:solidFill>
                  <a:schemeClr val="tx1"/>
                </a:solidFill>
                <a:effectLst/>
                <a:latin typeface="Arial" pitchFamily="34" charset="0" panose="020B0604020202020204"/>
              </a:rPr>
              <a:t>BOW</a:t>
            </a:r>
            <a:r>
              <a:rPr kumimoji="0" lang="tr-TR" altLang="tr-TR" sz="2400" b="0" i="0" u="none" strike="noStrike" cap="none" normalizeH="0" baseline="0" dirty="0">
                <a:ln>
                  <a:noFill/>
                </a:ln>
                <a:solidFill>
                  <a:schemeClr val="tx1"/>
                </a:solidFill>
                <a:effectLst/>
                <a:latin typeface="Arial" pitchFamily="34" charset="0" panose="020B0604020202020204"/>
              </a:rPr>
              <a:t>, kelime varlığını veya sıklığını dikkate alan bir vektör temsili sunar.</a:t>
            </a:r>
          </a:p>
          <a:p>
            <a:pPr marL="0" marR="0" indent="0" algn="l" defTabSz="914400" rtl="0" eaLnBrk="0" fontAlgn="base" latinLnBrk="0" hangingPunct="0">
              <a:lnSpc>
                <a:spcPct val="100000"/>
              </a:lnSpc>
              <a:spcBef>
                <a:spcPct val="0"/>
              </a:spcBef>
              <a:spcAft>
                <a:spcPct val="0"/>
              </a:spcAft>
              <a:buSzPct val="100000"/>
              <a:buFontTx/>
              <a:buChar char="•"/>
            </a:pPr>
            <a:r>
              <a:rPr kumimoji="0" lang="tr-TR" altLang="tr-TR" sz="2400" b="1" i="0" u="none" strike="noStrike" cap="none" normalizeH="0" baseline="0" dirty="0">
                <a:ln>
                  <a:noFill/>
                </a:ln>
                <a:solidFill>
                  <a:schemeClr val="tx1"/>
                </a:solidFill>
                <a:effectLst/>
                <a:latin typeface="Arial" pitchFamily="34" charset="0" panose="020B0604020202020204"/>
              </a:rPr>
              <a:t>TF</a:t>
            </a:r>
            <a:r>
              <a:rPr kumimoji="0" lang="tr-TR" altLang="tr-TR" sz="2400" b="0" i="0" u="none" strike="noStrike" cap="none" normalizeH="0" baseline="0" dirty="0">
                <a:ln>
                  <a:noFill/>
                </a:ln>
                <a:solidFill>
                  <a:schemeClr val="tx1"/>
                </a:solidFill>
                <a:effectLst/>
                <a:latin typeface="Arial" pitchFamily="34" charset="0" panose="020B0604020202020204"/>
              </a:rPr>
              <a:t>, bir kelimenin belgede ne kadar sık geçtiğini matematiksel olarak ifade eder</a:t>
            </a:r>
            <a:r>
              <a:rPr kumimoji="0" lang="tr-TR" altLang="tr-TR" sz="1800" b="0" i="0" u="none" strike="noStrike" cap="none" normalizeH="0" baseline="0" dirty="0">
                <a:ln>
                  <a:noFill/>
                </a:ln>
                <a:solidFill>
                  <a:schemeClr val="tx1"/>
                </a:solidFill>
                <a:effectLst/>
                <a:latin typeface="Arial" pitchFamily="34" charset="0" panose="020B0604020202020204"/>
              </a:rPr>
              <a:t>. </a:t>
            </a:r>
          </a:p>
        </p:txBody>
      </p:sp>
      <p:pic>
        <p:nvPicPr>
          <p:cNvPr id="3" name="Resim 2"/>
          <p:cNvPicPr>
            <a:picLocks noChangeAspect="1"/>
          </p:cNvPicPr>
          <p:nvPr/>
        </p:nvPicPr>
        <p:blipFill>
          <a:blip r:embed="rId1"/>
          <a:srcRect/>
          <a:stretch>
            <a:fillRect/>
          </a:stretch>
        </p:blipFill>
        <p:spPr>
          <a:xfrm>
            <a:off x="381001" y="2171700"/>
            <a:ext cx="7086599" cy="2514600"/>
          </a:xfrm>
          <a:prstGeom prst="rect">
            <a:avLst/>
          </a:prstGeom>
        </p:spPr>
      </p:pic>
      <p:sp>
        <p:nvSpPr>
          <p:cNvPr id="5" name="Sol Ok Açıklama Balonu 4"/>
          <p:cNvSpPr/>
          <p:nvPr/>
        </p:nvSpPr>
        <p:spPr>
          <a:xfrm>
            <a:off x="7620000" y="2400300"/>
            <a:ext cx="10363200" cy="2057400"/>
          </a:xfrm>
          <a:prstGeom prst="leftArrowCallout">
            <a:avLst>
              <a:gd name="adj1" fmla="val 25000"/>
              <a:gd name="adj2" fmla="val 25000"/>
              <a:gd name="adj3" fmla="val 25000"/>
              <a:gd name="adj4" fmla="val 87184"/>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2000" b="1" dirty="0" err="1">
                <a:solidFill>
                  <a:schemeClr val="tx1"/>
                </a:solidFill>
              </a:rPr>
              <a:t>CountVectorizer</a:t>
            </a:r>
            <a:r>
              <a:rPr lang="tr-TR" sz="2000" b="1" dirty="0">
                <a:solidFill>
                  <a:schemeClr val="tx1"/>
                </a:solidFill>
              </a:rPr>
              <a:t>:</a:t>
            </a:r>
            <a:r>
              <a:rPr lang="tr-TR" sz="2000" dirty="0">
                <a:solidFill>
                  <a:schemeClr val="tx1"/>
                </a:solidFill>
              </a:rPr>
              <a:t> Metindeki kelimelerin frekansını hesaplayarak bir </a:t>
            </a:r>
            <a:r>
              <a:rPr lang="tr-TR" sz="2000" b="1" dirty="0">
                <a:solidFill>
                  <a:schemeClr val="tx1"/>
                </a:solidFill>
              </a:rPr>
              <a:t>kelime-frekans matrisi</a:t>
            </a:r>
            <a:r>
              <a:rPr lang="tr-TR" sz="2000" dirty="0">
                <a:solidFill>
                  <a:schemeClr val="tx1"/>
                </a:solidFill>
              </a:rPr>
              <a:t> oluşturur. Bu, </a:t>
            </a:r>
            <a:r>
              <a:rPr lang="tr-TR" sz="2000" dirty="0" err="1">
                <a:solidFill>
                  <a:schemeClr val="tx1"/>
                </a:solidFill>
              </a:rPr>
              <a:t>BoW</a:t>
            </a:r>
            <a:r>
              <a:rPr lang="tr-TR" sz="2000" dirty="0">
                <a:solidFill>
                  <a:schemeClr val="tx1"/>
                </a:solidFill>
              </a:rPr>
              <a:t> yöntemidir.</a:t>
            </a:r>
          </a:p>
          <a:p>
            <a:r>
              <a:rPr lang="tr-TR" sz="2000" b="1" dirty="0" err="1">
                <a:solidFill>
                  <a:schemeClr val="tx1"/>
                </a:solidFill>
              </a:rPr>
              <a:t>max_features</a:t>
            </a:r>
            <a:r>
              <a:rPr lang="tr-TR" sz="2000" b="1" dirty="0">
                <a:solidFill>
                  <a:schemeClr val="tx1"/>
                </a:solidFill>
              </a:rPr>
              <a:t>=12000:</a:t>
            </a:r>
            <a:r>
              <a:rPr lang="tr-TR" sz="2000" dirty="0">
                <a:solidFill>
                  <a:schemeClr val="tx1"/>
                </a:solidFill>
              </a:rPr>
              <a:t> En sık geçen 12,000 kelimeyle sınırlama yapılmış.</a:t>
            </a:r>
          </a:p>
          <a:p>
            <a:r>
              <a:rPr lang="tr-TR" sz="2000" b="1" dirty="0" err="1">
                <a:solidFill>
                  <a:schemeClr val="tx1"/>
                </a:solidFill>
              </a:rPr>
              <a:t>train_vectors</a:t>
            </a:r>
            <a:r>
              <a:rPr lang="tr-TR" sz="2000" b="1" dirty="0">
                <a:solidFill>
                  <a:schemeClr val="tx1"/>
                </a:solidFill>
              </a:rPr>
              <a:t> ve </a:t>
            </a:r>
            <a:r>
              <a:rPr lang="tr-TR" sz="2000" b="1" dirty="0" err="1">
                <a:solidFill>
                  <a:schemeClr val="tx1"/>
                </a:solidFill>
              </a:rPr>
              <a:t>test_vectors</a:t>
            </a:r>
            <a:r>
              <a:rPr lang="tr-TR" sz="2000" b="1" dirty="0">
                <a:solidFill>
                  <a:schemeClr val="tx1"/>
                </a:solidFill>
              </a:rPr>
              <a:t>:</a:t>
            </a:r>
            <a:r>
              <a:rPr lang="tr-TR" sz="2000" dirty="0">
                <a:solidFill>
                  <a:schemeClr val="tx1"/>
                </a:solidFill>
              </a:rPr>
              <a:t> </a:t>
            </a:r>
            <a:r>
              <a:rPr lang="tr-TR" sz="2000" dirty="0" err="1">
                <a:solidFill>
                  <a:schemeClr val="tx1"/>
                </a:solidFill>
              </a:rPr>
              <a:t>BoW</a:t>
            </a:r>
            <a:r>
              <a:rPr lang="tr-TR" sz="2000" dirty="0">
                <a:solidFill>
                  <a:schemeClr val="tx1"/>
                </a:solidFill>
              </a:rPr>
              <a:t> yönteminin sonucunda, her bir metin bir vektör haline getirilmiştir (kelime-frekans tablosu).</a:t>
            </a:r>
          </a:p>
          <a:p>
            <a:r>
              <a:rPr lang="tr-TR" sz="2000" b="1" dirty="0">
                <a:solidFill>
                  <a:schemeClr val="tx1"/>
                </a:solidFill>
              </a:rPr>
              <a:t>Sonuç:</a:t>
            </a:r>
            <a:r>
              <a:rPr lang="tr-TR" sz="2000" dirty="0">
                <a:solidFill>
                  <a:schemeClr val="tx1"/>
                </a:solidFill>
              </a:rPr>
              <a:t> Bu aşama </a:t>
            </a:r>
            <a:r>
              <a:rPr lang="tr-TR" sz="2000" b="1" dirty="0" err="1">
                <a:solidFill>
                  <a:schemeClr val="tx1"/>
                </a:solidFill>
              </a:rPr>
              <a:t>BoW</a:t>
            </a:r>
            <a:r>
              <a:rPr lang="tr-TR" sz="2000" b="1" dirty="0">
                <a:solidFill>
                  <a:schemeClr val="tx1"/>
                </a:solidFill>
              </a:rPr>
              <a:t> (</a:t>
            </a:r>
            <a:r>
              <a:rPr lang="tr-TR" sz="2000" b="1" dirty="0" err="1">
                <a:solidFill>
                  <a:schemeClr val="tx1"/>
                </a:solidFill>
              </a:rPr>
              <a:t>Bag</a:t>
            </a:r>
            <a:r>
              <a:rPr lang="tr-TR" sz="2000" b="1" dirty="0">
                <a:solidFill>
                  <a:schemeClr val="tx1"/>
                </a:solidFill>
              </a:rPr>
              <a:t> of </a:t>
            </a:r>
            <a:r>
              <a:rPr lang="tr-TR" sz="2000" b="1" dirty="0" err="1">
                <a:solidFill>
                  <a:schemeClr val="tx1"/>
                </a:solidFill>
              </a:rPr>
              <a:t>Words</a:t>
            </a:r>
            <a:r>
              <a:rPr lang="tr-TR" sz="2000" b="1" dirty="0">
                <a:solidFill>
                  <a:schemeClr val="tx1"/>
                </a:solidFill>
              </a:rPr>
              <a:t>)</a:t>
            </a:r>
            <a:r>
              <a:rPr lang="tr-TR" sz="2000" dirty="0">
                <a:solidFill>
                  <a:schemeClr val="tx1"/>
                </a:solidFill>
              </a:rPr>
              <a:t> yöntemini uygular.</a:t>
            </a:r>
          </a:p>
          <a:p>
            <a:pPr algn="ctr"/>
            <a:endParaRPr lang="tr-TR" dirty="0"/>
          </a:p>
        </p:txBody>
      </p:sp>
      <p:sp>
        <p:nvSpPr>
          <p:cNvPr id="19" name="Dikdörtgen 18"/>
          <p:cNvSpPr/>
          <p:nvPr/>
        </p:nvSpPr>
        <p:spPr>
          <a:xfrm>
            <a:off x="838200" y="5829300"/>
            <a:ext cx="16459200" cy="3108543"/>
          </a:xfrm>
          <a:prstGeom prst="rect">
            <a:avLst/>
          </a:prstGeom>
        </p:spPr>
        <p:txBody>
          <a:bodyPr wrap="square">
            <a:spAutoFit/>
          </a:bodyPr>
          <a:lstStyle/>
          <a:p>
            <a:pPr algn="just"/>
            <a:r>
              <a:rPr lang="tr-TR" sz="3200" dirty="0">
                <a:solidFill>
                  <a:srgbClr val="000000"/>
                </a:solidFill>
              </a:rPr>
              <a:t>BOW modelinde metin sayısal bir forma dönüştürülerek makine öğrenmesi algoritmalarında kullanılır hale getirilir. BOW metindeki kelimelerin sıklığını dikkate alır ancak diğer modeller gibi kelimelerin sırası ya da bağlamını göze almaz. BOW önce tüm veri kümesindeki benzersiz kelimelerle bir kelime listesi oluşturur. Ardından sözlükteki kelimelerin kaç kez geçtiği sayılarak bir frekans vektörü oluşturulur. Bundan sonra bir kelime frekans matrisi elde edilir.</a:t>
            </a:r>
            <a:endParaRPr lang="tr-TR" sz="3200" dirty="0"/>
          </a:p>
          <a:p>
            <a:br>
              <a:rPr lang="tr-TR" dirty="0"/>
            </a: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TextBox 2"/>
          <p:cNvSpPr txBox="1"/>
          <p:nvPr/>
        </p:nvSpPr>
        <p:spPr>
          <a:xfrm>
            <a:off x="4572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7620000" y="571500"/>
            <a:ext cx="7294445" cy="803783"/>
            <a:chOff x="0" y="0"/>
            <a:chExt cx="1921171" cy="211696"/>
          </a:xfrm>
        </p:grpSpPr>
        <p:sp>
          <p:nvSpPr>
            <p:cNvPr id="4" name="Freeform 4"/>
            <p:cNvSpPr/>
            <p:nvPr/>
          </p:nvSpPr>
          <p:spPr>
            <a:xfrm>
              <a:off x="0" y="0"/>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5" name="TextBox 5"/>
            <p:cNvSpPr txBox="1"/>
            <p:nvPr/>
          </p:nvSpPr>
          <p:spPr>
            <a:xfrm>
              <a:off x="0" y="-104775"/>
              <a:ext cx="1921171" cy="316471"/>
            </a:xfrm>
            <a:prstGeom prst="rect">
              <a:avLst/>
            </a:prstGeom>
          </p:spPr>
          <p:txBody>
            <a:bodyPr lIns="50800" tIns="50800" rIns="50800" bIns="50800" rtlCol="0" anchor="ctr"/>
            <a:lstStyle/>
            <a:p>
              <a:pPr algn="ctr">
                <a:lnSpc>
                  <a:spcPts val="4200"/>
                </a:lnSpc>
              </a:pPr>
              <a:r>
                <a:rPr lang="tr-TR" sz="3600" dirty="0" err="1">
                  <a:solidFill>
                    <a:schemeClr val="bg1"/>
                  </a:solidFill>
                  <a:latin typeface="Telegraf Bold" charset="-94" panose="020B0604020202020204"/>
                </a:rPr>
                <a:t>Naive</a:t>
              </a:r>
              <a:r>
                <a:rPr lang="tr-TR" sz="3600" dirty="0">
                  <a:solidFill>
                    <a:schemeClr val="bg1"/>
                  </a:solidFill>
                  <a:latin typeface="Telegraf Bold" charset="-94" panose="020B0604020202020204"/>
                </a:rPr>
                <a:t> </a:t>
              </a:r>
              <a:r>
                <a:rPr lang="tr-TR" sz="3600" dirty="0" err="1">
                  <a:solidFill>
                    <a:schemeClr val="bg1"/>
                  </a:solidFill>
                  <a:latin typeface="Telegraf Bold" charset="-94" panose="020B0604020202020204"/>
                </a:rPr>
                <a:t>Bayes</a:t>
              </a:r>
              <a:r>
                <a:rPr lang="tr-TR" sz="3600" dirty="0">
                  <a:solidFill>
                    <a:schemeClr val="bg1"/>
                  </a:solidFill>
                  <a:latin typeface="Telegraf Bold" charset="-94" panose="020B0604020202020204"/>
                </a:rPr>
                <a:t> Modeli </a:t>
              </a:r>
              <a:endParaRPr lang="en-US" sz="3200" b="1" dirty="0">
                <a:solidFill>
                  <a:schemeClr val="bg1"/>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7" name="Dikdörtgen 6"/>
          <p:cNvSpPr/>
          <p:nvPr/>
        </p:nvSpPr>
        <p:spPr>
          <a:xfrm>
            <a:off x="457200" y="1684522"/>
            <a:ext cx="17068800" cy="1977464"/>
          </a:xfrm>
          <a:prstGeom prst="rect">
            <a:avLst/>
          </a:prstGeom>
        </p:spPr>
        <p:txBody>
          <a:bodyPr wrap="square">
            <a:spAutoFit/>
          </a:bodyPr>
          <a:lstStyle/>
          <a:p>
            <a:pPr algn="just">
              <a:spcAft>
                <a:spcPts val="300"/>
              </a:spcAft>
            </a:pPr>
            <a:r>
              <a:rPr lang="tr-TR" sz="2800" dirty="0" err="1">
                <a:solidFill>
                  <a:srgbClr val="000000"/>
                </a:solidFill>
              </a:rPr>
              <a:t>Naive</a:t>
            </a:r>
            <a:r>
              <a:rPr lang="tr-TR" sz="2800" dirty="0">
                <a:solidFill>
                  <a:srgbClr val="000000"/>
                </a:solidFill>
              </a:rPr>
              <a:t> </a:t>
            </a:r>
            <a:r>
              <a:rPr lang="tr-TR" sz="2800" dirty="0" err="1">
                <a:solidFill>
                  <a:srgbClr val="000000"/>
                </a:solidFill>
              </a:rPr>
              <a:t>Bayes</a:t>
            </a:r>
            <a:r>
              <a:rPr lang="tr-TR" sz="2800" dirty="0">
                <a:solidFill>
                  <a:srgbClr val="000000"/>
                </a:solidFill>
              </a:rPr>
              <a:t>, koşullu olasılık kullanarak metinleri sınıflandıran bir yöntemdir. Yöntem, </a:t>
            </a:r>
            <a:r>
              <a:rPr lang="tr-TR" sz="2800" dirty="0" err="1">
                <a:solidFill>
                  <a:srgbClr val="000000"/>
                </a:solidFill>
              </a:rPr>
              <a:t>Bayes</a:t>
            </a:r>
            <a:r>
              <a:rPr lang="tr-TR" sz="2800" dirty="0">
                <a:solidFill>
                  <a:srgbClr val="000000"/>
                </a:solidFill>
              </a:rPr>
              <a:t> </a:t>
            </a:r>
            <a:r>
              <a:rPr lang="tr-TR" sz="2800" dirty="0" err="1">
                <a:solidFill>
                  <a:srgbClr val="000000"/>
                </a:solidFill>
              </a:rPr>
              <a:t>Teoremi'ne</a:t>
            </a:r>
            <a:r>
              <a:rPr lang="tr-TR" sz="2800" dirty="0">
                <a:solidFill>
                  <a:srgbClr val="000000"/>
                </a:solidFill>
              </a:rPr>
              <a:t> dayalıdır ve her bir özellik (kelime) için sınıflar arasındaki olasılıkları hesaplar. BOW kullanılarak öncelikle </a:t>
            </a:r>
            <a:r>
              <a:rPr lang="tr-TR" sz="2800" dirty="0" err="1">
                <a:solidFill>
                  <a:srgbClr val="000000"/>
                </a:solidFill>
              </a:rPr>
              <a:t>Naive</a:t>
            </a:r>
            <a:r>
              <a:rPr lang="tr-TR" sz="2800" dirty="0">
                <a:solidFill>
                  <a:srgbClr val="000000"/>
                </a:solidFill>
              </a:rPr>
              <a:t> </a:t>
            </a:r>
            <a:r>
              <a:rPr lang="tr-TR" sz="2800" dirty="0" err="1">
                <a:solidFill>
                  <a:srgbClr val="000000"/>
                </a:solidFill>
              </a:rPr>
              <a:t>Bayes</a:t>
            </a:r>
            <a:r>
              <a:rPr lang="tr-TR" sz="2800" dirty="0">
                <a:solidFill>
                  <a:srgbClr val="000000"/>
                </a:solidFill>
              </a:rPr>
              <a:t> yöntemiyle duygu analizi yapıldı. Daha sonra </a:t>
            </a:r>
            <a:r>
              <a:rPr lang="tr-TR" sz="2800" dirty="0" err="1">
                <a:solidFill>
                  <a:srgbClr val="000000"/>
                </a:solidFill>
              </a:rPr>
              <a:t>precision</a:t>
            </a:r>
            <a:r>
              <a:rPr lang="tr-TR" sz="2800" dirty="0">
                <a:solidFill>
                  <a:srgbClr val="000000"/>
                </a:solidFill>
              </a:rPr>
              <a:t>, </a:t>
            </a:r>
            <a:r>
              <a:rPr lang="tr-TR" sz="2800" dirty="0" err="1">
                <a:solidFill>
                  <a:srgbClr val="000000"/>
                </a:solidFill>
              </a:rPr>
              <a:t>recall</a:t>
            </a:r>
            <a:r>
              <a:rPr lang="tr-TR" sz="2800" dirty="0">
                <a:solidFill>
                  <a:srgbClr val="000000"/>
                </a:solidFill>
              </a:rPr>
              <a:t>, f1-score, </a:t>
            </a:r>
            <a:r>
              <a:rPr lang="tr-TR" sz="2800" dirty="0" err="1">
                <a:solidFill>
                  <a:srgbClr val="000000"/>
                </a:solidFill>
              </a:rPr>
              <a:t>support</a:t>
            </a:r>
            <a:r>
              <a:rPr lang="tr-TR" sz="2800" dirty="0">
                <a:solidFill>
                  <a:srgbClr val="000000"/>
                </a:solidFill>
              </a:rPr>
              <a:t> değerleri ekrana basıldı.</a:t>
            </a:r>
            <a:endParaRPr lang="tr-TR" sz="2800" dirty="0"/>
          </a:p>
          <a:p>
            <a:br>
              <a:rPr lang="tr-TR" dirty="0"/>
            </a:br>
          </a:p>
        </p:txBody>
      </p:sp>
      <p:pic>
        <p:nvPicPr>
          <p:cNvPr id="1026" name="Picture 2" descr="https://lh7-rt.googleusercontent.com/docsz/AD_4nXc_Hr47-mHt7Wd6rE1UXkID-Nn7ayqYNxjXpI2zCMC9X1CbIUxBVHI9Rlb3M_-DKloCoAiC7aaFdkROgVKeQUQybf3NlLLr7Ys8MKK3ANsW-s9_wU3qr6lUnbzPzoB46CN-HkFnww?key=D-r1oc-3R7i7GWct4H1qnCK-"/>
          <p:cNvPicPr>
            <a:picLocks noChangeAspect="1" noChangeArrowheads="1"/>
          </p:cNvPicPr>
          <p:nvPr/>
        </p:nvPicPr>
        <p:blipFill>
          <a:blip r:embed="rId1"/>
          <a:srcRect/>
          <a:stretch>
            <a:fillRect/>
          </a:stretch>
        </p:blipFill>
        <p:spPr bwMode="auto">
          <a:xfrm>
            <a:off x="228600" y="3162300"/>
            <a:ext cx="6814964" cy="2642537"/>
          </a:xfrm>
          <a:prstGeom prst="rect">
            <a:avLst/>
          </a:prstGeom>
          <a:noFill/>
        </p:spPr>
      </p:pic>
      <p:sp>
        <p:nvSpPr>
          <p:cNvPr id="8" name="Dikdörtgen 7"/>
          <p:cNvSpPr/>
          <p:nvPr/>
        </p:nvSpPr>
        <p:spPr>
          <a:xfrm>
            <a:off x="7171471" y="3009900"/>
            <a:ext cx="11144237" cy="30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tr-TR" sz="2800" b="1" dirty="0"/>
          </a:p>
          <a:p>
            <a:pPr algn="just"/>
            <a:r>
              <a:rPr lang="tr-TR" sz="2800" b="1" dirty="0"/>
              <a:t>Modelin genel doğruluğu %76 olarak görüldü. </a:t>
            </a:r>
            <a:r>
              <a:rPr lang="tr-TR" sz="2800" b="1" dirty="0" err="1"/>
              <a:t>Precision’ların</a:t>
            </a:r>
            <a:r>
              <a:rPr lang="tr-TR" sz="2800" b="1" dirty="0"/>
              <a:t> ise her sınıfta 0.64 ile 0.84 arasında olduğu görüldü. Negatif değerlerde bu oran %64’ken nötr değerlerde ise %84 çıktı. Bu da modelin her sınıfı farklı oranlarda doğru tahmin ettiğini gösterdi. </a:t>
            </a:r>
            <a:r>
              <a:rPr lang="tr-TR" sz="2800" b="1" dirty="0" err="1"/>
              <a:t>Macro’nun</a:t>
            </a:r>
            <a:r>
              <a:rPr lang="tr-TR" sz="2800" b="1" dirty="0"/>
              <a:t> genel olarak 0.74 civarında olduğu ve modelin daha çok geliştirilmesi gerektiği belirlendi. Modelde en çok doğruluk payının nötrde, en az doğruluk payının ise negatifte olduğu gözlemlendi.</a:t>
            </a:r>
          </a:p>
          <a:p>
            <a:br>
              <a:rPr lang="tr-TR" dirty="0"/>
            </a:br>
          </a:p>
        </p:txBody>
      </p:sp>
      <p:pic>
        <p:nvPicPr>
          <p:cNvPr id="1028" name="Picture 4" descr="https://lh7-rt.googleusercontent.com/docsz/AD_4nXflebxnOZsLTiZ0VBJRj9YMrUFX8BgIZNCA8LmmQzpp3WRInyS6fTC3Fs20KEKSnS4VWwACeunroU__druvb69L7sULe_C22CbR7eVNWg0yZZIO19RFercKMBJ38O5qyf6WT29V-w?key=D-r1oc-3R7i7GWct4H1qnCK-"/>
          <p:cNvPicPr>
            <a:picLocks noChangeAspect="1" noChangeArrowheads="1"/>
          </p:cNvPicPr>
          <p:nvPr/>
        </p:nvPicPr>
        <p:blipFill>
          <a:blip r:embed="rId2"/>
          <a:srcRect/>
          <a:stretch>
            <a:fillRect/>
          </a:stretch>
        </p:blipFill>
        <p:spPr bwMode="auto">
          <a:xfrm>
            <a:off x="214745" y="5905500"/>
            <a:ext cx="5408194" cy="4239174"/>
          </a:xfrm>
          <a:prstGeom prst="rect">
            <a:avLst/>
          </a:prstGeom>
          <a:noFill/>
        </p:spPr>
      </p:pic>
      <p:pic>
        <p:nvPicPr>
          <p:cNvPr id="1030" name="Picture 6" descr="https://lh7-rt.googleusercontent.com/docsz/AD_4nXfiEayAxPDyhrH6-9xqjvRdxvpcBxzpSgIgsHG2cwsQGwvbo5n2WymLkWKpruh2DXTE45dE9d7L9i-ACWMv5LnCjA0BtNmqEkQHCfmWetWxZo2mI4o_reSw0_iLcV_cxcejyM6y-g?key=D-r1oc-3R7i7GWct4H1qnCK-"/>
          <p:cNvPicPr>
            <a:picLocks noChangeAspect="1" noChangeArrowheads="1"/>
          </p:cNvPicPr>
          <p:nvPr/>
        </p:nvPicPr>
        <p:blipFill>
          <a:blip r:embed="rId3"/>
          <a:srcRect/>
          <a:stretch>
            <a:fillRect/>
          </a:stretch>
        </p:blipFill>
        <p:spPr bwMode="auto">
          <a:xfrm>
            <a:off x="12268200" y="5838825"/>
            <a:ext cx="5734050" cy="43338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TextBox 2"/>
          <p:cNvSpPr txBox="1"/>
          <p:nvPr/>
        </p:nvSpPr>
        <p:spPr>
          <a:xfrm>
            <a:off x="4572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8382000" y="-245833"/>
            <a:ext cx="7294445" cy="1486415"/>
            <a:chOff x="0" y="-104775"/>
            <a:chExt cx="1921171" cy="391484"/>
          </a:xfrm>
        </p:grpSpPr>
        <p:sp>
          <p:nvSpPr>
            <p:cNvPr id="4" name="Freeform 4"/>
            <p:cNvSpPr/>
            <p:nvPr/>
          </p:nvSpPr>
          <p:spPr>
            <a:xfrm>
              <a:off x="0" y="75013"/>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5" name="TextBox 5"/>
            <p:cNvSpPr txBox="1"/>
            <p:nvPr/>
          </p:nvSpPr>
          <p:spPr>
            <a:xfrm>
              <a:off x="0" y="-104775"/>
              <a:ext cx="1921171" cy="316471"/>
            </a:xfrm>
            <a:prstGeom prst="rect">
              <a:avLst/>
            </a:prstGeom>
          </p:spPr>
          <p:txBody>
            <a:bodyPr lIns="50800" tIns="50800" rIns="50800" bIns="50800" rtlCol="0" anchor="ctr"/>
            <a:lstStyle/>
            <a:p>
              <a:pPr algn="ctr">
                <a:lnSpc>
                  <a:spcPts val="4200"/>
                </a:lnSpc>
              </a:pPr>
              <a:endParaRPr lang="tr-TR" sz="3200" b="1" dirty="0">
                <a:solidFill>
                  <a:schemeClr val="bg1"/>
                </a:solidFill>
              </a:endParaRPr>
            </a:p>
            <a:p>
              <a:pPr algn="ctr">
                <a:lnSpc>
                  <a:spcPts val="4200"/>
                </a:lnSpc>
              </a:pPr>
              <a:endParaRPr lang="tr-TR" sz="3200" b="1" dirty="0">
                <a:solidFill>
                  <a:schemeClr val="bg1"/>
                </a:solidFill>
              </a:endParaRPr>
            </a:p>
            <a:p>
              <a:pPr algn="ctr">
                <a:lnSpc>
                  <a:spcPts val="4200"/>
                </a:lnSpc>
              </a:pPr>
              <a:r>
                <a:rPr lang="tr-TR" sz="3200" b="1" dirty="0" err="1">
                  <a:solidFill>
                    <a:schemeClr val="bg1"/>
                  </a:solidFill>
                </a:rPr>
                <a:t>Support</a:t>
              </a:r>
              <a:r>
                <a:rPr lang="tr-TR" sz="3200" b="1" dirty="0">
                  <a:solidFill>
                    <a:schemeClr val="bg1"/>
                  </a:solidFill>
                </a:rPr>
                <a:t> </a:t>
              </a:r>
              <a:r>
                <a:rPr lang="tr-TR" sz="3200" b="1" dirty="0" err="1">
                  <a:solidFill>
                    <a:schemeClr val="bg1"/>
                  </a:solidFill>
                </a:rPr>
                <a:t>Vector</a:t>
              </a:r>
              <a:r>
                <a:rPr lang="tr-TR" sz="3200" b="1" dirty="0">
                  <a:solidFill>
                    <a:schemeClr val="bg1"/>
                  </a:solidFill>
                </a:rPr>
                <a:t> Machine</a:t>
              </a:r>
              <a:r>
                <a:rPr lang="tr-TR" sz="3600" dirty="0">
                  <a:solidFill>
                    <a:schemeClr val="bg1"/>
                  </a:solidFill>
                  <a:latin typeface="Telegraf Bold" charset="-94" panose="020B0604020202020204"/>
                </a:rPr>
                <a:t> </a:t>
              </a:r>
              <a:endParaRPr lang="en-US" sz="3200" b="1" dirty="0">
                <a:solidFill>
                  <a:schemeClr val="bg1"/>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6" name="Dikdörtgen 5"/>
          <p:cNvSpPr/>
          <p:nvPr/>
        </p:nvSpPr>
        <p:spPr>
          <a:xfrm>
            <a:off x="457200" y="1638399"/>
            <a:ext cx="16383000" cy="2123658"/>
          </a:xfrm>
          <a:prstGeom prst="rect">
            <a:avLst/>
          </a:prstGeom>
        </p:spPr>
        <p:txBody>
          <a:bodyPr wrap="square">
            <a:spAutoFit/>
          </a:bodyPr>
          <a:lstStyle/>
          <a:p>
            <a:pPr algn="just"/>
            <a:r>
              <a:rPr lang="tr-TR" sz="3200" dirty="0" err="1">
                <a:solidFill>
                  <a:srgbClr val="000000"/>
                </a:solidFill>
              </a:rPr>
              <a:t>Support</a:t>
            </a:r>
            <a:r>
              <a:rPr lang="tr-TR" sz="3200" dirty="0">
                <a:solidFill>
                  <a:srgbClr val="000000"/>
                </a:solidFill>
              </a:rPr>
              <a:t> </a:t>
            </a:r>
            <a:r>
              <a:rPr lang="tr-TR" sz="3200" dirty="0" err="1">
                <a:solidFill>
                  <a:srgbClr val="000000"/>
                </a:solidFill>
              </a:rPr>
              <a:t>Vector</a:t>
            </a:r>
            <a:r>
              <a:rPr lang="tr-TR" sz="3200" dirty="0">
                <a:solidFill>
                  <a:srgbClr val="000000"/>
                </a:solidFill>
              </a:rPr>
              <a:t> Machine, bir sınıflandırma algoritmasıdır ve verileri en iyi şekilde ayıran bir </a:t>
            </a:r>
            <a:r>
              <a:rPr lang="tr-TR" sz="3200" dirty="0" err="1">
                <a:solidFill>
                  <a:srgbClr val="000000"/>
                </a:solidFill>
              </a:rPr>
              <a:t>hiperdüzlem</a:t>
            </a:r>
            <a:r>
              <a:rPr lang="tr-TR" sz="3200" dirty="0">
                <a:solidFill>
                  <a:srgbClr val="000000"/>
                </a:solidFill>
              </a:rPr>
              <a:t> (veya doğrusal sınır) bulmayı amaçlar. İki sınıf arasındaki en geniş sınırı bulur ve bu sınır veriyi en iyi şekilde ayırır. Bu, iki sınıf arasındaki </a:t>
            </a:r>
            <a:r>
              <a:rPr lang="tr-TR" sz="3200" dirty="0" err="1">
                <a:solidFill>
                  <a:srgbClr val="000000"/>
                </a:solidFill>
              </a:rPr>
              <a:t>marjini</a:t>
            </a:r>
            <a:r>
              <a:rPr lang="tr-TR" sz="3200" dirty="0">
                <a:solidFill>
                  <a:srgbClr val="000000"/>
                </a:solidFill>
              </a:rPr>
              <a:t> (mesafeyi) maksimize eder.</a:t>
            </a:r>
            <a:endParaRPr lang="tr-TR" sz="3200" dirty="0"/>
          </a:p>
          <a:p>
            <a:br>
              <a:rPr lang="tr-TR" dirty="0"/>
            </a:br>
          </a:p>
        </p:txBody>
      </p:sp>
      <p:sp>
        <p:nvSpPr>
          <p:cNvPr id="9" name="Dikdörtgen 8"/>
          <p:cNvSpPr/>
          <p:nvPr/>
        </p:nvSpPr>
        <p:spPr>
          <a:xfrm>
            <a:off x="6934200" y="3162300"/>
            <a:ext cx="11144237" cy="30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tr-TR" sz="2800" b="1" dirty="0"/>
          </a:p>
          <a:p>
            <a:pPr algn="just"/>
            <a:r>
              <a:rPr lang="tr-TR" sz="2800" b="1" dirty="0"/>
              <a:t>Modelin genel doğruluğu %82 olarak görüldü. </a:t>
            </a:r>
            <a:r>
              <a:rPr lang="tr-TR" sz="2800" b="1" dirty="0" err="1"/>
              <a:t>Precision’ların</a:t>
            </a:r>
            <a:r>
              <a:rPr lang="tr-TR" sz="2800" b="1" dirty="0"/>
              <a:t> ise her sınıfta 0.80 ile 0.85 arasında olduğu görüldü. Modelin her sınıf için yakın doğruluk oranları çıkarttığı ve dengeli bir model olduğu görüldü. </a:t>
            </a:r>
            <a:r>
              <a:rPr lang="tr-TR" sz="2800" b="1" dirty="0" err="1"/>
              <a:t>Macro’nun</a:t>
            </a:r>
            <a:r>
              <a:rPr lang="tr-TR" sz="2800" b="1" dirty="0"/>
              <a:t> genel olarak 0.81 civarında olduğu ve modelin kullanılabilir ama gelişime de açık olduğu gözlemlendi. SVM yönteminin tahmin sonuçları karşılaştırmalı olarak </a:t>
            </a:r>
            <a:r>
              <a:rPr lang="tr-TR" sz="2800" b="1" dirty="0" err="1"/>
              <a:t>confusion</a:t>
            </a:r>
            <a:r>
              <a:rPr lang="tr-TR" sz="2800" b="1" dirty="0"/>
              <a:t> </a:t>
            </a:r>
            <a:r>
              <a:rPr lang="tr-TR" sz="2800" b="1" dirty="0" err="1"/>
              <a:t>matrix</a:t>
            </a:r>
            <a:r>
              <a:rPr lang="tr-TR" sz="2800" b="1" dirty="0"/>
              <a:t> ile gösterildi. </a:t>
            </a:r>
          </a:p>
          <a:p>
            <a:br>
              <a:rPr lang="tr-TR" dirty="0"/>
            </a:br>
          </a:p>
        </p:txBody>
      </p:sp>
      <p:pic>
        <p:nvPicPr>
          <p:cNvPr id="2052" name="Picture 4" descr="https://lh7-rt.googleusercontent.com/docsz/AD_4nXdL8lGhcp3JLiXY0guVNjw-TuSwkZ2MdGsfjFOBXMHGUi_7sSfWXjscvbXW40_URfcBWJ0EGgumctDY9Mg02XiEJtCGVW4rWj7LPZSL_z7wyvpqdQ-bno56boBsoAFcELOujoQj1Q?key=D-r1oc-3R7i7GWct4H1qnCK-"/>
          <p:cNvPicPr>
            <a:picLocks noChangeAspect="1" noChangeArrowheads="1"/>
          </p:cNvPicPr>
          <p:nvPr/>
        </p:nvPicPr>
        <p:blipFill>
          <a:blip r:embed="rId1"/>
          <a:srcRect/>
          <a:stretch>
            <a:fillRect/>
          </a:stretch>
        </p:blipFill>
        <p:spPr bwMode="auto">
          <a:xfrm>
            <a:off x="457200" y="6362700"/>
            <a:ext cx="5343525" cy="3733800"/>
          </a:xfrm>
          <a:prstGeom prst="rect">
            <a:avLst/>
          </a:prstGeom>
          <a:noFill/>
        </p:spPr>
      </p:pic>
      <p:sp>
        <p:nvSpPr>
          <p:cNvPr id="12" name="Yuvarlatılmış Dikdörtgen 11"/>
          <p:cNvSpPr/>
          <p:nvPr/>
        </p:nvSpPr>
        <p:spPr>
          <a:xfrm>
            <a:off x="6400800" y="7124700"/>
            <a:ext cx="11506200" cy="1371600"/>
          </a:xfrm>
          <a:prstGeom prst="roundRect">
            <a:avLst/>
          </a:prstGeom>
          <a:solidFill>
            <a:srgbClr val="00B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tr-TR" sz="2800" dirty="0"/>
          </a:p>
          <a:p>
            <a:r>
              <a:rPr lang="tr-TR" sz="2800" dirty="0"/>
              <a:t>Çapraz şekilde (1.sütün 1.satır, 2.satır 2.sütün, 3.satır 3.sütün) değerlerinin </a:t>
            </a:r>
            <a:r>
              <a:rPr lang="tr-TR" sz="2800" dirty="0" err="1"/>
              <a:t>Naive</a:t>
            </a:r>
            <a:r>
              <a:rPr lang="tr-TR" sz="2800" dirty="0"/>
              <a:t> </a:t>
            </a:r>
            <a:r>
              <a:rPr lang="tr-TR" sz="2800" dirty="0" err="1"/>
              <a:t>Bayes’e</a:t>
            </a:r>
            <a:r>
              <a:rPr lang="tr-TR" sz="2800" dirty="0"/>
              <a:t> göre arttığı yani modelin daha doğru çalıştığı gözlemlendi.</a:t>
            </a:r>
          </a:p>
          <a:p>
            <a:br>
              <a:rPr lang="tr-TR" sz="2800" dirty="0"/>
            </a:br>
          </a:p>
        </p:txBody>
      </p:sp>
      <p:pic>
        <p:nvPicPr>
          <p:cNvPr id="2053" name="Picture 2052"/>
          <p:cNvPicPr>
            <a:picLocks noChangeAspect="1"/>
          </p:cNvPicPr>
          <p:nvPr/>
        </p:nvPicPr>
        <p:blipFill>
          <a:blip r:embed="rId2"/>
          <a:srcRect/>
          <a:stretch>
            <a:fillRect/>
          </a:stretch>
        </p:blipFill>
        <p:spPr>
          <a:xfrm>
            <a:off x="233424" y="3207689"/>
            <a:ext cx="6368828" cy="29958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ppt_x"/>
                                          </p:val>
                                        </p:tav>
                                        <p:tav tm="100000">
                                          <p:val>
                                            <p:strVal val="#ppt_x"/>
                                          </p:val>
                                        </p:tav>
                                      </p:tavLst>
                                    </p:anim>
                                    <p:anim calcmode="lin" valueType="num">
                                      <p:cBhvr additive="base">
                                        <p:cTn id="1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TextBox 2"/>
          <p:cNvSpPr txBox="1"/>
          <p:nvPr/>
        </p:nvSpPr>
        <p:spPr>
          <a:xfrm>
            <a:off x="4572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8305800" y="647700"/>
            <a:ext cx="7294445" cy="803783"/>
            <a:chOff x="0" y="0"/>
            <a:chExt cx="1921171" cy="211696"/>
          </a:xfrm>
        </p:grpSpPr>
        <p:sp>
          <p:nvSpPr>
            <p:cNvPr id="4" name="Freeform 4"/>
            <p:cNvSpPr/>
            <p:nvPr/>
          </p:nvSpPr>
          <p:spPr>
            <a:xfrm>
              <a:off x="0" y="0"/>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5" name="TextBox 5"/>
            <p:cNvSpPr txBox="1"/>
            <p:nvPr/>
          </p:nvSpPr>
          <p:spPr>
            <a:xfrm>
              <a:off x="0" y="-104775"/>
              <a:ext cx="1921171" cy="316471"/>
            </a:xfrm>
            <a:prstGeom prst="rect">
              <a:avLst/>
            </a:prstGeom>
          </p:spPr>
          <p:txBody>
            <a:bodyPr lIns="50800" tIns="50800" rIns="50800" bIns="50800" rtlCol="0" anchor="ctr"/>
            <a:lstStyle/>
            <a:p>
              <a:pPr algn="ctr">
                <a:lnSpc>
                  <a:spcPts val="4200"/>
                </a:lnSpc>
              </a:pPr>
              <a:r>
                <a:rPr lang="tr-TR" sz="3600" dirty="0">
                  <a:solidFill>
                    <a:schemeClr val="bg1"/>
                  </a:solidFill>
                  <a:latin typeface="Telegraf Bold" charset="-94" panose="020B0604020202020204"/>
                </a:rPr>
                <a:t>Lojistik Regresyon</a:t>
              </a:r>
              <a:endParaRPr lang="en-US" sz="3200" b="1" dirty="0">
                <a:solidFill>
                  <a:schemeClr val="bg1"/>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6" name="Dikdörtgen 5"/>
          <p:cNvSpPr/>
          <p:nvPr/>
        </p:nvSpPr>
        <p:spPr>
          <a:xfrm>
            <a:off x="609600" y="1823692"/>
            <a:ext cx="16230600" cy="2123658"/>
          </a:xfrm>
          <a:prstGeom prst="rect">
            <a:avLst/>
          </a:prstGeom>
        </p:spPr>
        <p:txBody>
          <a:bodyPr wrap="square">
            <a:spAutoFit/>
          </a:bodyPr>
          <a:lstStyle/>
          <a:p>
            <a:pPr algn="just"/>
            <a:r>
              <a:rPr lang="tr-TR" sz="3200" dirty="0" err="1">
                <a:solidFill>
                  <a:srgbClr val="000000"/>
                </a:solidFill>
                <a:latin typeface="+mj-lt"/>
              </a:rPr>
              <a:t>Logistic</a:t>
            </a:r>
            <a:r>
              <a:rPr lang="tr-TR" sz="3200" dirty="0">
                <a:solidFill>
                  <a:srgbClr val="000000"/>
                </a:solidFill>
                <a:latin typeface="+mj-lt"/>
              </a:rPr>
              <a:t> </a:t>
            </a:r>
            <a:r>
              <a:rPr lang="tr-TR" sz="3200" dirty="0" err="1">
                <a:solidFill>
                  <a:srgbClr val="000000"/>
                </a:solidFill>
                <a:latin typeface="+mj-lt"/>
              </a:rPr>
              <a:t>Regression</a:t>
            </a:r>
            <a:r>
              <a:rPr lang="tr-TR" sz="3200" dirty="0">
                <a:solidFill>
                  <a:srgbClr val="000000"/>
                </a:solidFill>
                <a:latin typeface="+mj-lt"/>
              </a:rPr>
              <a:t>, sınıflandırma problemlerinde kullanılır ve </a:t>
            </a:r>
            <a:r>
              <a:rPr lang="tr-TR" sz="3200" dirty="0" err="1">
                <a:solidFill>
                  <a:srgbClr val="000000"/>
                </a:solidFill>
                <a:latin typeface="+mj-lt"/>
              </a:rPr>
              <a:t>sentiment</a:t>
            </a:r>
            <a:r>
              <a:rPr lang="tr-TR" sz="3200" dirty="0">
                <a:solidFill>
                  <a:srgbClr val="000000"/>
                </a:solidFill>
                <a:latin typeface="+mj-lt"/>
              </a:rPr>
              <a:t> </a:t>
            </a:r>
            <a:r>
              <a:rPr lang="tr-TR" sz="3200" dirty="0" err="1">
                <a:solidFill>
                  <a:srgbClr val="000000"/>
                </a:solidFill>
                <a:latin typeface="+mj-lt"/>
              </a:rPr>
              <a:t>analysis</a:t>
            </a:r>
            <a:r>
              <a:rPr lang="tr-TR" sz="3200" dirty="0">
                <a:solidFill>
                  <a:srgbClr val="000000"/>
                </a:solidFill>
                <a:latin typeface="+mj-lt"/>
              </a:rPr>
              <a:t> için metinlerin pozitif veya negatif olarak sınıflandırılmasında etkili olabilecek bir modeldir. Kelimelerin model üzerinde nasıl bir etkiye sahip olduğunu anlamak için katsayılar (</a:t>
            </a:r>
            <a:r>
              <a:rPr lang="tr-TR" sz="3200" dirty="0" err="1">
                <a:solidFill>
                  <a:srgbClr val="000000"/>
                </a:solidFill>
                <a:latin typeface="+mj-lt"/>
              </a:rPr>
              <a:t>coefficients</a:t>
            </a:r>
            <a:r>
              <a:rPr lang="tr-TR" sz="3200" dirty="0">
                <a:solidFill>
                  <a:srgbClr val="000000"/>
                </a:solidFill>
                <a:latin typeface="+mj-lt"/>
              </a:rPr>
              <a:t>) incelenir.</a:t>
            </a:r>
            <a:endParaRPr lang="tr-TR" sz="3200" dirty="0">
              <a:latin typeface="+mj-lt"/>
            </a:endParaRPr>
          </a:p>
          <a:p>
            <a:br>
              <a:rPr lang="tr-TR" dirty="0"/>
            </a:br>
          </a:p>
        </p:txBody>
      </p:sp>
      <p:sp>
        <p:nvSpPr>
          <p:cNvPr id="10" name="Dikdörtgen 9"/>
          <p:cNvSpPr/>
          <p:nvPr/>
        </p:nvSpPr>
        <p:spPr>
          <a:xfrm>
            <a:off x="6532713" y="3661270"/>
            <a:ext cx="11144237" cy="2625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sz="2800" b="1" dirty="0"/>
              <a:t>Modelin genel doğruluk oranının SVM modelindeki gibi  %82 olduğu gözlemlendi. Precision değerleri içinse SVM ve </a:t>
            </a:r>
            <a:r>
              <a:rPr lang="tr-TR" sz="2800" b="1" dirty="0" err="1"/>
              <a:t>Naive</a:t>
            </a:r>
            <a:r>
              <a:rPr lang="tr-TR" sz="2800" b="1" dirty="0"/>
              <a:t> </a:t>
            </a:r>
            <a:r>
              <a:rPr lang="tr-TR" sz="2800" b="1" dirty="0" err="1"/>
              <a:t>Bayes’e</a:t>
            </a:r>
            <a:r>
              <a:rPr lang="tr-TR" sz="2800" b="1" dirty="0"/>
              <a:t> göre çok daha dengeli bir dağılım olduğu görüldü.  Bu da modelin çok daha dengeli olduğunu gösterdi. Macro değerinin ise 0.82 olması ise  oldukça iyi bir değerde olup geliştirilmeye açık olduğunu gösterdi.</a:t>
            </a:r>
            <a:endParaRPr lang="tr-TR" dirty="0"/>
          </a:p>
        </p:txBody>
      </p:sp>
      <p:sp>
        <p:nvSpPr>
          <p:cNvPr id="7" name="Yuvarlatılmış Dikdörtgen 6"/>
          <p:cNvSpPr/>
          <p:nvPr/>
        </p:nvSpPr>
        <p:spPr>
          <a:xfrm>
            <a:off x="6482232" y="7290191"/>
            <a:ext cx="11506200" cy="1371600"/>
          </a:xfrm>
          <a:prstGeom prst="roundRect">
            <a:avLst/>
          </a:prstGeom>
          <a:solidFill>
            <a:srgbClr val="00B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2800" dirty="0"/>
              <a:t>’</a:t>
            </a:r>
            <a:endParaRPr lang="tr" sz="2800" dirty="0"/>
          </a:p>
          <a:p>
            <a:r>
              <a:rPr lang="tr" sz="2800" dirty="0"/>
              <a:t>Modelin nötr sınıfı</a:t>
            </a:r>
            <a:r>
              <a:rPr lang="tr-TR" sz="2800" dirty="0"/>
              <a:t> 1755 doğru sınıflandırma ve daha az hata  ile en iyi sınıflandırıldığı görüldü. </a:t>
            </a:r>
            <a:r>
              <a:rPr lang="tr" sz="2800" dirty="0"/>
              <a:t>Negatif sınıfın</a:t>
            </a:r>
            <a:r>
              <a:rPr lang="tr-TR" sz="2800" dirty="0"/>
              <a:t> ise en kötü sınıflandırılan sınıf olduğu görüldü.</a:t>
            </a:r>
          </a:p>
          <a:p>
            <a:br>
              <a:rPr lang="tr-TR" dirty="0"/>
            </a:br>
          </a:p>
        </p:txBody>
      </p:sp>
      <p:pic>
        <p:nvPicPr>
          <p:cNvPr id="3081" name="Picture 3080"/>
          <p:cNvPicPr>
            <a:picLocks noChangeAspect="1"/>
          </p:cNvPicPr>
          <p:nvPr/>
        </p:nvPicPr>
        <p:blipFill>
          <a:blip r:embed="rId1"/>
          <a:srcRect/>
          <a:stretch>
            <a:fillRect/>
          </a:stretch>
        </p:blipFill>
        <p:spPr>
          <a:xfrm>
            <a:off x="632420" y="3668007"/>
            <a:ext cx="5557914" cy="2287896"/>
          </a:xfrm>
          <a:prstGeom prst="rect">
            <a:avLst/>
          </a:prstGeom>
        </p:spPr>
      </p:pic>
      <p:pic>
        <p:nvPicPr>
          <p:cNvPr id="3082" name="Picture 3081"/>
          <p:cNvPicPr>
            <a:picLocks noChangeAspect="1"/>
          </p:cNvPicPr>
          <p:nvPr/>
        </p:nvPicPr>
        <p:blipFill>
          <a:blip r:embed="rId2"/>
          <a:srcRect/>
          <a:stretch>
            <a:fillRect/>
          </a:stretch>
        </p:blipFill>
        <p:spPr>
          <a:xfrm>
            <a:off x="892897" y="6007380"/>
            <a:ext cx="4752411" cy="42207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TextBox 2"/>
          <p:cNvSpPr txBox="1"/>
          <p:nvPr/>
        </p:nvSpPr>
        <p:spPr>
          <a:xfrm>
            <a:off x="4572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8305800" y="647700"/>
            <a:ext cx="7294445" cy="803783"/>
            <a:chOff x="0" y="0"/>
            <a:chExt cx="1921171" cy="211696"/>
          </a:xfrm>
        </p:grpSpPr>
        <p:sp>
          <p:nvSpPr>
            <p:cNvPr id="4" name="Freeform 4"/>
            <p:cNvSpPr/>
            <p:nvPr/>
          </p:nvSpPr>
          <p:spPr>
            <a:xfrm>
              <a:off x="0" y="0"/>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5" name="TextBox 5"/>
            <p:cNvSpPr txBox="1"/>
            <p:nvPr/>
          </p:nvSpPr>
          <p:spPr>
            <a:xfrm>
              <a:off x="0" y="-104775"/>
              <a:ext cx="1921171" cy="316471"/>
            </a:xfrm>
            <a:prstGeom prst="rect">
              <a:avLst/>
            </a:prstGeom>
          </p:spPr>
          <p:txBody>
            <a:bodyPr lIns="50800" tIns="50800" rIns="50800" bIns="50800" rtlCol="0" anchor="ctr"/>
            <a:lstStyle/>
            <a:p>
              <a:pPr algn="ctr">
                <a:lnSpc>
                  <a:spcPts val="4200"/>
                </a:lnSpc>
              </a:pPr>
              <a:r>
                <a:rPr lang="tr-TR" sz="3600" dirty="0" err="1">
                  <a:solidFill>
                    <a:schemeClr val="bg1"/>
                  </a:solidFill>
                  <a:latin typeface="Telegraf Bold" charset="-94" panose="020B0604020202020204"/>
                </a:rPr>
                <a:t>Decision</a:t>
              </a:r>
              <a:r>
                <a:rPr lang="tr-TR" sz="3600" dirty="0">
                  <a:solidFill>
                    <a:schemeClr val="bg1"/>
                  </a:solidFill>
                  <a:latin typeface="Telegraf Bold" charset="-94" panose="020B0604020202020204"/>
                </a:rPr>
                <a:t> </a:t>
              </a:r>
              <a:r>
                <a:rPr lang="tr-TR" sz="3600" dirty="0" err="1">
                  <a:solidFill>
                    <a:schemeClr val="bg1"/>
                  </a:solidFill>
                  <a:latin typeface="Telegraf Bold" charset="-94" panose="020B0604020202020204"/>
                </a:rPr>
                <a:t>Tree</a:t>
              </a:r>
              <a:r>
                <a:rPr lang="tr-TR" sz="3600" dirty="0">
                  <a:solidFill>
                    <a:schemeClr val="bg1"/>
                  </a:solidFill>
                  <a:latin typeface="Telegraf Bold" charset="-94" panose="020B0604020202020204"/>
                </a:rPr>
                <a:t> </a:t>
              </a:r>
              <a:endParaRPr lang="en-US" sz="3200" b="1" dirty="0">
                <a:solidFill>
                  <a:schemeClr val="bg1"/>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6" name="Dikdörtgen 5"/>
          <p:cNvSpPr/>
          <p:nvPr/>
        </p:nvSpPr>
        <p:spPr>
          <a:xfrm>
            <a:off x="457200" y="1544500"/>
            <a:ext cx="17221200" cy="1815882"/>
          </a:xfrm>
          <a:prstGeom prst="rect">
            <a:avLst/>
          </a:prstGeom>
        </p:spPr>
        <p:txBody>
          <a:bodyPr wrap="square">
            <a:spAutoFit/>
          </a:bodyPr>
          <a:lstStyle/>
          <a:p>
            <a:pPr algn="just"/>
            <a:r>
              <a:rPr lang="tr-TR" sz="2800" dirty="0" err="1">
                <a:solidFill>
                  <a:srgbClr val="000000"/>
                </a:solidFill>
              </a:rPr>
              <a:t>Decision</a:t>
            </a:r>
            <a:r>
              <a:rPr lang="tr-TR" sz="2800" dirty="0">
                <a:solidFill>
                  <a:srgbClr val="000000"/>
                </a:solidFill>
              </a:rPr>
              <a:t> </a:t>
            </a:r>
            <a:r>
              <a:rPr lang="tr-TR" sz="2800" dirty="0" err="1">
                <a:solidFill>
                  <a:srgbClr val="000000"/>
                </a:solidFill>
              </a:rPr>
              <a:t>Tree</a:t>
            </a:r>
            <a:r>
              <a:rPr lang="tr-TR" sz="2800" dirty="0">
                <a:solidFill>
                  <a:srgbClr val="000000"/>
                </a:solidFill>
              </a:rPr>
              <a:t>, her özelliği (kelime sıklığı) kullanarak bir karar ağacı oluşturur. Bu ağaç, her adımda veriyi en iyi şekilde sınıflandıracak özelliklere (kelimelere) göre dallanır. </a:t>
            </a:r>
            <a:r>
              <a:rPr lang="tr-TR" sz="2800" dirty="0" err="1">
                <a:solidFill>
                  <a:srgbClr val="000000"/>
                </a:solidFill>
              </a:rPr>
              <a:t>Decision</a:t>
            </a:r>
            <a:r>
              <a:rPr lang="tr-TR" sz="2800" dirty="0">
                <a:solidFill>
                  <a:srgbClr val="000000"/>
                </a:solidFill>
              </a:rPr>
              <a:t> </a:t>
            </a:r>
            <a:r>
              <a:rPr lang="tr-TR" sz="2800" dirty="0" err="1">
                <a:solidFill>
                  <a:srgbClr val="000000"/>
                </a:solidFill>
              </a:rPr>
              <a:t>Tree</a:t>
            </a:r>
            <a:r>
              <a:rPr lang="tr-TR" sz="2800" dirty="0">
                <a:solidFill>
                  <a:srgbClr val="000000"/>
                </a:solidFill>
              </a:rPr>
              <a:t>, veriyi sınıflandırırken her bir karar noktasında (daldan önceki her adım) veriyi bir özelliğe göre böler. Bu bölme, genellikle bir özellik (kelime sıklığı) üzerinde en iyi bilgi kazancını sağlayacak şekilde yapılır.</a:t>
            </a:r>
            <a:endParaRPr lang="tr-TR" sz="2800" dirty="0"/>
          </a:p>
        </p:txBody>
      </p:sp>
      <p:pic>
        <p:nvPicPr>
          <p:cNvPr id="4098" name="Picture 2" descr="https://lh7-rt.googleusercontent.com/docsz/AD_4nXdX3Qmlt7kidc3mFtR98zeLV-OY0sepIQQiSiGUB3c3_0Vg4oYmsSvtbq4ngohb9Yy2F_uTyxs-EM1DM4lLGbdNRWfwgNyPCFpI6jDNWHAFr1ltR6ruE0tB_tG6flJrgMUBz9C_YQ?key=D-r1oc-3R7i7GWct4H1qnCK-"/>
          <p:cNvPicPr>
            <a:picLocks noChangeAspect="1" noChangeArrowheads="1"/>
          </p:cNvPicPr>
          <p:nvPr/>
        </p:nvPicPr>
        <p:blipFill>
          <a:blip r:embed="rId1"/>
          <a:srcRect/>
          <a:stretch>
            <a:fillRect/>
          </a:stretch>
        </p:blipFill>
        <p:spPr bwMode="auto">
          <a:xfrm>
            <a:off x="465944" y="3482755"/>
            <a:ext cx="7449198" cy="2393600"/>
          </a:xfrm>
          <a:prstGeom prst="rect">
            <a:avLst/>
          </a:prstGeom>
          <a:noFill/>
        </p:spPr>
      </p:pic>
      <p:sp>
        <p:nvSpPr>
          <p:cNvPr id="8" name="Dikdörtgen 7"/>
          <p:cNvSpPr/>
          <p:nvPr/>
        </p:nvSpPr>
        <p:spPr>
          <a:xfrm>
            <a:off x="8077200" y="3352262"/>
            <a:ext cx="9906000" cy="2625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sz="2800" b="1" dirty="0"/>
              <a:t>Modelin genel doğruluk oranının %80 olduğu yani </a:t>
            </a:r>
            <a:r>
              <a:rPr lang="tr-TR" sz="2800" b="1" dirty="0" err="1"/>
              <a:t>NB’den</a:t>
            </a:r>
            <a:r>
              <a:rPr lang="tr-TR" sz="2800" b="1" dirty="0"/>
              <a:t> iyi fakat SVM ve </a:t>
            </a:r>
            <a:r>
              <a:rPr lang="tr-TR" sz="2800" b="1" dirty="0" err="1"/>
              <a:t>LR’dan</a:t>
            </a:r>
            <a:r>
              <a:rPr lang="tr-TR" sz="2800" b="1" dirty="0"/>
              <a:t> ise kötü bir performans gösterdiği görüldü. Precision değerlerinin 0.76 ile 0.83 arasında değişiklik gösterdiği görüldü. Nispeten dengeli olduğu ve kullanılabilir olduğu görüldü. Macro değerinin 0.79 olması da modelin orta halli şekilde çalıştığını gösterdi.</a:t>
            </a:r>
            <a:endParaRPr lang="tr-TR" dirty="0"/>
          </a:p>
        </p:txBody>
      </p:sp>
      <p:pic>
        <p:nvPicPr>
          <p:cNvPr id="4100" name="Picture 4" descr="https://lh7-rt.googleusercontent.com/docsz/AD_4nXenS53pNrw4L7B_h5R08tBp1Ud5G22Tm6ByD2ANib3EgeWx-0u57BwtKOm_HDLufTlq-4MzrqdcfhqbLMK8pqtqt9EH9ol0ceNnBqlA_2TEr2nG6dL_nECEefM9_Zc8-izgHj5xNQ?key=D-r1oc-3R7i7GWct4H1qnCK-"/>
          <p:cNvPicPr>
            <a:picLocks noChangeAspect="1" noChangeArrowheads="1"/>
          </p:cNvPicPr>
          <p:nvPr/>
        </p:nvPicPr>
        <p:blipFill>
          <a:blip r:embed="rId2"/>
          <a:srcRect/>
          <a:stretch>
            <a:fillRect/>
          </a:stretch>
        </p:blipFill>
        <p:spPr bwMode="auto">
          <a:xfrm>
            <a:off x="465944" y="6134100"/>
            <a:ext cx="4222906" cy="3964671"/>
          </a:xfrm>
          <a:prstGeom prst="rect">
            <a:avLst/>
          </a:prstGeom>
          <a:noFill/>
        </p:spPr>
      </p:pic>
      <p:sp>
        <p:nvSpPr>
          <p:cNvPr id="7" name="Yuvarlatılmış Dikdörtgen 6"/>
          <p:cNvSpPr/>
          <p:nvPr/>
        </p:nvSpPr>
        <p:spPr>
          <a:xfrm>
            <a:off x="5867400" y="7124700"/>
            <a:ext cx="11811000" cy="2362200"/>
          </a:xfrm>
          <a:prstGeom prst="roundRect">
            <a:avLst/>
          </a:prstGeom>
          <a:solidFill>
            <a:srgbClr val="00B050"/>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tr-TR" sz="2800" dirty="0"/>
              <a:t>Sınıf 1’in 1696 doğru ile en iyi doğruluk oranına sahip seviye olduğu görüldü. Sınıf 0’ın ise 667 doğru ve toplamda 281 yanlışla ise en kötü doğruluk oranına sahip seviye olduğu görüldü.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fade">
                                      <p:cBhvr>
                                        <p:cTn id="17" dur="500"/>
                                        <p:tgtEl>
                                          <p:spTgt spid="41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TextBox 2"/>
          <p:cNvSpPr txBox="1"/>
          <p:nvPr/>
        </p:nvSpPr>
        <p:spPr>
          <a:xfrm>
            <a:off x="4572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8305800" y="647700"/>
            <a:ext cx="7294445" cy="803783"/>
            <a:chOff x="0" y="0"/>
            <a:chExt cx="1921171" cy="211696"/>
          </a:xfrm>
        </p:grpSpPr>
        <p:sp>
          <p:nvSpPr>
            <p:cNvPr id="4" name="Freeform 4"/>
            <p:cNvSpPr/>
            <p:nvPr/>
          </p:nvSpPr>
          <p:spPr>
            <a:xfrm>
              <a:off x="0" y="0"/>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5" name="TextBox 5"/>
            <p:cNvSpPr txBox="1"/>
            <p:nvPr/>
          </p:nvSpPr>
          <p:spPr>
            <a:xfrm>
              <a:off x="0" y="-104775"/>
              <a:ext cx="1921171" cy="316471"/>
            </a:xfrm>
            <a:prstGeom prst="rect">
              <a:avLst/>
            </a:prstGeom>
          </p:spPr>
          <p:txBody>
            <a:bodyPr lIns="50800" tIns="50800" rIns="50800" bIns="50800" rtlCol="0" anchor="ctr"/>
            <a:lstStyle/>
            <a:p>
              <a:pPr algn="ctr">
                <a:lnSpc>
                  <a:spcPts val="4200"/>
                </a:lnSpc>
              </a:pPr>
              <a:r>
                <a:rPr lang="tr-TR" sz="3600" dirty="0" err="1">
                  <a:solidFill>
                    <a:schemeClr val="bg1"/>
                  </a:solidFill>
                  <a:latin typeface="Telegraf Bold" charset="-94" panose="020B0604020202020204"/>
                </a:rPr>
                <a:t>Random</a:t>
              </a:r>
              <a:r>
                <a:rPr lang="tr-TR" sz="3600" dirty="0">
                  <a:solidFill>
                    <a:schemeClr val="bg1"/>
                  </a:solidFill>
                  <a:latin typeface="Telegraf Bold" charset="-94" panose="020B0604020202020204"/>
                </a:rPr>
                <a:t> </a:t>
              </a:r>
              <a:r>
                <a:rPr lang="tr-TR" sz="3600" dirty="0" err="1">
                  <a:solidFill>
                    <a:schemeClr val="bg1"/>
                  </a:solidFill>
                  <a:latin typeface="Telegraf Bold" charset="-94" panose="020B0604020202020204"/>
                </a:rPr>
                <a:t>Forest</a:t>
              </a:r>
              <a:r>
                <a:rPr lang="tr-TR" sz="3600" dirty="0">
                  <a:solidFill>
                    <a:schemeClr val="bg1"/>
                  </a:solidFill>
                  <a:latin typeface="Telegraf Bold" charset="-94" panose="020B0604020202020204"/>
                </a:rPr>
                <a:t> </a:t>
              </a:r>
              <a:endParaRPr lang="en-US" sz="3200" b="1" dirty="0">
                <a:solidFill>
                  <a:schemeClr val="bg1"/>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6" name="Dikdörtgen 5"/>
          <p:cNvSpPr/>
          <p:nvPr/>
        </p:nvSpPr>
        <p:spPr>
          <a:xfrm>
            <a:off x="457200" y="1610852"/>
            <a:ext cx="16446708" cy="2800767"/>
          </a:xfrm>
          <a:prstGeom prst="rect">
            <a:avLst/>
          </a:prstGeom>
        </p:spPr>
        <p:txBody>
          <a:bodyPr wrap="square">
            <a:spAutoFit/>
          </a:bodyPr>
          <a:lstStyle/>
          <a:p>
            <a:pPr algn="just"/>
            <a:r>
              <a:rPr lang="tr-TR" sz="2800" dirty="0" err="1">
                <a:solidFill>
                  <a:srgbClr val="000000"/>
                </a:solidFill>
              </a:rPr>
              <a:t>Random</a:t>
            </a:r>
            <a:r>
              <a:rPr lang="tr-TR" sz="2800" dirty="0">
                <a:solidFill>
                  <a:srgbClr val="000000"/>
                </a:solidFill>
              </a:rPr>
              <a:t> </a:t>
            </a:r>
            <a:r>
              <a:rPr lang="tr-TR" sz="2800" dirty="0" err="1">
                <a:solidFill>
                  <a:srgbClr val="000000"/>
                </a:solidFill>
              </a:rPr>
              <a:t>Forest</a:t>
            </a:r>
            <a:r>
              <a:rPr lang="tr-TR" sz="2800" dirty="0">
                <a:solidFill>
                  <a:srgbClr val="000000"/>
                </a:solidFill>
              </a:rPr>
              <a:t>, birden çok karar ağacının bir araya gelmesiyle oluşan bir </a:t>
            </a:r>
            <a:r>
              <a:rPr lang="tr-TR" sz="2800" dirty="0" err="1">
                <a:solidFill>
                  <a:srgbClr val="000000"/>
                </a:solidFill>
              </a:rPr>
              <a:t>ansamble</a:t>
            </a:r>
            <a:r>
              <a:rPr lang="tr-TR" sz="2800" dirty="0">
                <a:solidFill>
                  <a:srgbClr val="000000"/>
                </a:solidFill>
              </a:rPr>
              <a:t> öğrenme yöntemidir. Her bir karar ağacı, veriyi sınıflandırmaya çalışır ve sonunda bu ağaçların çoğunluk oyu, modelin tahminini oluşturur. </a:t>
            </a:r>
            <a:r>
              <a:rPr lang="tr-TR" sz="2800" dirty="0" err="1">
                <a:solidFill>
                  <a:srgbClr val="000000"/>
                </a:solidFill>
              </a:rPr>
              <a:t>Random</a:t>
            </a:r>
            <a:r>
              <a:rPr lang="tr-TR" sz="2800" dirty="0">
                <a:solidFill>
                  <a:srgbClr val="000000"/>
                </a:solidFill>
              </a:rPr>
              <a:t> </a:t>
            </a:r>
            <a:r>
              <a:rPr lang="tr-TR" sz="2800" dirty="0" err="1">
                <a:solidFill>
                  <a:srgbClr val="000000"/>
                </a:solidFill>
              </a:rPr>
              <a:t>Forest</a:t>
            </a:r>
            <a:r>
              <a:rPr lang="tr-TR" sz="2800" dirty="0">
                <a:solidFill>
                  <a:srgbClr val="000000"/>
                </a:solidFill>
              </a:rPr>
              <a:t>, karar ağaçlarını eğitirken her bir ağacı rastgele seçilmiş veri örnekleri (</a:t>
            </a:r>
            <a:r>
              <a:rPr lang="tr-TR" sz="2800" dirty="0" err="1">
                <a:solidFill>
                  <a:srgbClr val="000000"/>
                </a:solidFill>
              </a:rPr>
              <a:t>bootstrap</a:t>
            </a:r>
            <a:r>
              <a:rPr lang="tr-TR" sz="2800" dirty="0">
                <a:solidFill>
                  <a:srgbClr val="000000"/>
                </a:solidFill>
              </a:rPr>
              <a:t> </a:t>
            </a:r>
            <a:r>
              <a:rPr lang="tr-TR" sz="2800" dirty="0" err="1">
                <a:solidFill>
                  <a:srgbClr val="000000"/>
                </a:solidFill>
              </a:rPr>
              <a:t>sampling</a:t>
            </a:r>
            <a:r>
              <a:rPr lang="tr-TR" sz="2800" dirty="0">
                <a:solidFill>
                  <a:srgbClr val="000000"/>
                </a:solidFill>
              </a:rPr>
              <a:t>) ve rastgele seçilmiş özellikler (</a:t>
            </a:r>
            <a:r>
              <a:rPr lang="tr-TR" sz="2800" dirty="0" err="1">
                <a:solidFill>
                  <a:srgbClr val="000000"/>
                </a:solidFill>
              </a:rPr>
              <a:t>BoW</a:t>
            </a:r>
            <a:r>
              <a:rPr lang="tr-TR" sz="2800" dirty="0">
                <a:solidFill>
                  <a:srgbClr val="000000"/>
                </a:solidFill>
              </a:rPr>
              <a:t> vektöründeki kelimeler) üzerinde eğitir. Bu </a:t>
            </a:r>
            <a:r>
              <a:rPr lang="tr-TR" sz="2800" dirty="0" err="1">
                <a:solidFill>
                  <a:srgbClr val="000000"/>
                </a:solidFill>
              </a:rPr>
              <a:t>rastgelelik</a:t>
            </a:r>
            <a:r>
              <a:rPr lang="tr-TR" sz="2800" dirty="0">
                <a:solidFill>
                  <a:srgbClr val="000000"/>
                </a:solidFill>
              </a:rPr>
              <a:t>, modelin genelleme gücünü artırır ve aşırı uyum (</a:t>
            </a:r>
            <a:r>
              <a:rPr lang="tr-TR" sz="2800" dirty="0" err="1">
                <a:solidFill>
                  <a:srgbClr val="000000"/>
                </a:solidFill>
              </a:rPr>
              <a:t>overfitting</a:t>
            </a:r>
            <a:r>
              <a:rPr lang="tr-TR" sz="2800" dirty="0">
                <a:solidFill>
                  <a:srgbClr val="000000"/>
                </a:solidFill>
              </a:rPr>
              <a:t>) riskini azaltır.</a:t>
            </a:r>
            <a:endParaRPr lang="tr-TR" sz="2800" dirty="0"/>
          </a:p>
          <a:p>
            <a:br>
              <a:rPr lang="tr-TR" dirty="0"/>
            </a:br>
          </a:p>
        </p:txBody>
      </p:sp>
      <p:sp>
        <p:nvSpPr>
          <p:cNvPr id="8" name="Dikdörtgen 7"/>
          <p:cNvSpPr/>
          <p:nvPr/>
        </p:nvSpPr>
        <p:spPr>
          <a:xfrm>
            <a:off x="6901721" y="3771900"/>
            <a:ext cx="11386279" cy="350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sz="2800" b="1" dirty="0"/>
              <a:t>Modelin genel doğruluk oranının %84 olduğu görüldü. Bu da </a:t>
            </a:r>
            <a:r>
              <a:rPr lang="tr-TR" sz="2800" b="1" dirty="0" err="1"/>
              <a:t>BoW</a:t>
            </a:r>
            <a:r>
              <a:rPr lang="tr-TR" sz="2800" b="1" dirty="0"/>
              <a:t> un en iyi olarak </a:t>
            </a:r>
            <a:r>
              <a:rPr lang="tr-TR" sz="2800" b="1" dirty="0" err="1"/>
              <a:t>random</a:t>
            </a:r>
            <a:r>
              <a:rPr lang="tr-TR" sz="2800" b="1" dirty="0"/>
              <a:t> </a:t>
            </a:r>
            <a:r>
              <a:rPr lang="tr-TR" sz="2800" b="1" dirty="0" err="1"/>
              <a:t>forest</a:t>
            </a:r>
            <a:r>
              <a:rPr lang="tr-TR" sz="2800" b="1" dirty="0"/>
              <a:t> modeliyle çalıştığını gösterdi. Precision değerlerinin 0.79’la 0.91 arasında olduğu gözlemlendi. Bu aslında geniş bir aralık olsa da en düşük değerinin bile 0.79 olması modelin doğruluğunun iyi bir seviyede olduğunu gösterdi. 0. seviyenin 0.91 olan </a:t>
            </a:r>
            <a:r>
              <a:rPr lang="tr-TR" sz="2800" b="1" dirty="0" err="1"/>
              <a:t>precision’u</a:t>
            </a:r>
            <a:r>
              <a:rPr lang="tr-TR" sz="2800" b="1" dirty="0"/>
              <a:t> </a:t>
            </a:r>
            <a:r>
              <a:rPr lang="tr-TR" sz="2800" b="1" dirty="0" err="1"/>
              <a:t>BoW</a:t>
            </a:r>
            <a:r>
              <a:rPr lang="tr-TR" sz="2800" b="1" dirty="0"/>
              <a:t> ile bulduğumuz en iyi </a:t>
            </a:r>
            <a:r>
              <a:rPr lang="tr-TR" sz="2800" b="1" dirty="0" err="1"/>
              <a:t>precision</a:t>
            </a:r>
            <a:r>
              <a:rPr lang="tr-TR" sz="2800" b="1" dirty="0"/>
              <a:t> değeri oldu.  Macro değerinin 0.83 olması ise bize modelin gerçekten iyi eğitilmiş olduğunu gösterdi.</a:t>
            </a:r>
          </a:p>
        </p:txBody>
      </p:sp>
      <p:sp>
        <p:nvSpPr>
          <p:cNvPr id="10" name="Yuvarlatılmış Dikdörtgen 9"/>
          <p:cNvSpPr/>
          <p:nvPr/>
        </p:nvSpPr>
        <p:spPr>
          <a:xfrm>
            <a:off x="5257800" y="7639219"/>
            <a:ext cx="11811000" cy="2362200"/>
          </a:xfrm>
          <a:prstGeom prst="roundRect">
            <a:avLst/>
          </a:prstGeom>
          <a:solidFill>
            <a:srgbClr val="00B050"/>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tr-TR" sz="2800" dirty="0" err="1"/>
              <a:t>Matrix’te</a:t>
            </a:r>
            <a:r>
              <a:rPr lang="tr-TR" sz="2800" dirty="0"/>
              <a:t> de görüldüğü üzere modelin en iyi doğruluk oranına sahip seviyesi 1. seviye oldu. En düşük olan seviye ise 677 doğruyla 0. seviye oldu.</a:t>
            </a:r>
          </a:p>
        </p:txBody>
      </p:sp>
      <p:pic>
        <p:nvPicPr>
          <p:cNvPr id="5125" name="Picture 5124"/>
          <p:cNvPicPr>
            <a:picLocks noChangeAspect="1"/>
          </p:cNvPicPr>
          <p:nvPr/>
        </p:nvPicPr>
        <p:blipFill>
          <a:blip r:embed="rId1"/>
          <a:srcRect/>
          <a:stretch>
            <a:fillRect/>
          </a:stretch>
        </p:blipFill>
        <p:spPr>
          <a:xfrm>
            <a:off x="346719" y="3849611"/>
            <a:ext cx="6407194" cy="2250831"/>
          </a:xfrm>
          <a:prstGeom prst="rect">
            <a:avLst/>
          </a:prstGeom>
        </p:spPr>
      </p:pic>
      <p:pic>
        <p:nvPicPr>
          <p:cNvPr id="5126" name="Picture 5125"/>
          <p:cNvPicPr>
            <a:picLocks noChangeAspect="1"/>
          </p:cNvPicPr>
          <p:nvPr/>
        </p:nvPicPr>
        <p:blipFill>
          <a:blip r:embed="rId2"/>
          <a:srcRect/>
          <a:stretch>
            <a:fillRect/>
          </a:stretch>
        </p:blipFill>
        <p:spPr>
          <a:xfrm>
            <a:off x="371011" y="6186145"/>
            <a:ext cx="4071268" cy="4250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AutoShape 2"/>
          <p:cNvSpPr/>
          <p:nvPr/>
        </p:nvSpPr>
        <p:spPr>
          <a:xfrm>
            <a:off x="-886757" y="3754522"/>
            <a:ext cx="20061513" cy="0"/>
          </a:xfrm>
          <a:prstGeom prst="line">
            <a:avLst/>
          </a:prstGeom>
          <a:ln w="28575" cap="flat">
            <a:solidFill>
              <a:srgbClr val="02B676"/>
            </a:solidFill>
            <a:prstDash val="solid"/>
            <a:headEnd type="none" w="sm" len="sm"/>
            <a:tailEnd type="none" w="sm" len="sm"/>
          </a:ln>
        </p:spPr>
        <p:txBody>
          <a:bodyPr/>
          <a:lstStyle/>
          <a:p/>
        </p:txBody>
      </p:sp>
      <p:sp>
        <p:nvSpPr>
          <p:cNvPr id="3" name="TextBox 3"/>
          <p:cNvSpPr txBox="1"/>
          <p:nvPr/>
        </p:nvSpPr>
        <p:spPr>
          <a:xfrm>
            <a:off x="1028700" y="1019175"/>
            <a:ext cx="8115300" cy="2647891"/>
          </a:xfrm>
          <a:prstGeom prst="rect">
            <a:avLst/>
          </a:prstGeom>
        </p:spPr>
        <p:txBody>
          <a:bodyPr lIns="0" tIns="0" rIns="0" bIns="0" rtlCol="0" anchor="t">
            <a:spAutoFit/>
          </a:bodyPr>
          <a:lstStyle/>
          <a:p>
            <a:pPr algn="l">
              <a:lnSpc>
                <a:spcPts val="6999"/>
              </a:lnSpc>
            </a:pPr>
            <a:r>
              <a:rPr lang="tr-TR" sz="6999" spc="342"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Sonuç:</a:t>
            </a:r>
            <a:r>
              <a:rPr lang="tr-TR" sz="5300" spc="342"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BOW</a:t>
            </a:r>
            <a:r>
              <a:rPr lang="tr-TR" sz="53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TEKNİĞİ İLE MODELLERİN KARŞILAŞTIRILMASI</a:t>
            </a:r>
            <a:endParaRPr lang="en-US" sz="53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5" name="Yuvarlatılmış Çapraz Köşeli Dikdörtgen 4"/>
          <p:cNvSpPr/>
          <p:nvPr/>
        </p:nvSpPr>
        <p:spPr>
          <a:xfrm>
            <a:off x="1028700" y="4305300"/>
            <a:ext cx="16497300" cy="5486400"/>
          </a:xfrm>
          <a:prstGeom prst="round2Diag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b="1" dirty="0">
                <a:solidFill>
                  <a:schemeClr val="tx1"/>
                </a:solidFill>
              </a:rPr>
              <a:t> </a:t>
            </a:r>
            <a:r>
              <a:rPr lang="tr-TR" sz="4000" b="1" dirty="0" err="1">
                <a:solidFill>
                  <a:schemeClr val="tx1"/>
                </a:solidFill>
              </a:rPr>
              <a:t>Bag</a:t>
            </a:r>
            <a:r>
              <a:rPr lang="tr-TR" sz="4000" b="1" dirty="0">
                <a:solidFill>
                  <a:schemeClr val="tx1"/>
                </a:solidFill>
              </a:rPr>
              <a:t> of </a:t>
            </a:r>
            <a:r>
              <a:rPr lang="tr-TR" sz="4000" b="1" dirty="0" err="1">
                <a:solidFill>
                  <a:schemeClr val="tx1"/>
                </a:solidFill>
              </a:rPr>
              <a:t>Words</a:t>
            </a:r>
            <a:r>
              <a:rPr lang="tr-TR" sz="4000" b="1" dirty="0">
                <a:solidFill>
                  <a:schemeClr val="tx1"/>
                </a:solidFill>
              </a:rPr>
              <a:t> yöntemi kullanılarak yapılan duygu analizinde 5 farklı model kullanıldı. Bu modeller arasında en iyi doğruluk oranına sahip olan model %84 ile </a:t>
            </a:r>
            <a:r>
              <a:rPr lang="tr-TR" sz="4000" b="1" dirty="0" err="1">
                <a:solidFill>
                  <a:schemeClr val="tx1"/>
                </a:solidFill>
              </a:rPr>
              <a:t>Random</a:t>
            </a:r>
            <a:r>
              <a:rPr lang="tr-TR" sz="4000" b="1" dirty="0">
                <a:solidFill>
                  <a:schemeClr val="tx1"/>
                </a:solidFill>
              </a:rPr>
              <a:t> </a:t>
            </a:r>
            <a:r>
              <a:rPr lang="tr-TR" sz="4000" b="1" dirty="0" err="1">
                <a:solidFill>
                  <a:schemeClr val="tx1"/>
                </a:solidFill>
              </a:rPr>
              <a:t>Forest</a:t>
            </a:r>
            <a:r>
              <a:rPr lang="tr-TR" sz="4000" b="1" dirty="0">
                <a:solidFill>
                  <a:schemeClr val="tx1"/>
                </a:solidFill>
              </a:rPr>
              <a:t> modeli oldu. En düşük doğruluk oranına sahip model ise %76 ile </a:t>
            </a:r>
            <a:r>
              <a:rPr lang="tr-TR" sz="4000" b="1" dirty="0" err="1">
                <a:solidFill>
                  <a:schemeClr val="tx1"/>
                </a:solidFill>
              </a:rPr>
              <a:t>Naive</a:t>
            </a:r>
            <a:r>
              <a:rPr lang="tr-TR" sz="4000" b="1" dirty="0">
                <a:solidFill>
                  <a:schemeClr val="tx1"/>
                </a:solidFill>
              </a:rPr>
              <a:t> </a:t>
            </a:r>
            <a:r>
              <a:rPr lang="tr-TR" sz="4000" b="1" dirty="0" err="1">
                <a:solidFill>
                  <a:schemeClr val="tx1"/>
                </a:solidFill>
              </a:rPr>
              <a:t>Bayes</a:t>
            </a:r>
            <a:r>
              <a:rPr lang="tr-TR" sz="4000" b="1" dirty="0">
                <a:solidFill>
                  <a:schemeClr val="tx1"/>
                </a:solidFill>
              </a:rPr>
              <a:t> olduğu görüldü. </a:t>
            </a:r>
            <a:r>
              <a:rPr lang="tr-TR" sz="4000" b="1" dirty="0" err="1">
                <a:solidFill>
                  <a:schemeClr val="tx1"/>
                </a:solidFill>
              </a:rPr>
              <a:t>Decision</a:t>
            </a:r>
            <a:r>
              <a:rPr lang="tr-TR" sz="4000" b="1" dirty="0">
                <a:solidFill>
                  <a:schemeClr val="tx1"/>
                </a:solidFill>
              </a:rPr>
              <a:t> </a:t>
            </a:r>
            <a:r>
              <a:rPr lang="tr-TR" sz="4000" b="1" dirty="0" err="1">
                <a:solidFill>
                  <a:schemeClr val="tx1"/>
                </a:solidFill>
              </a:rPr>
              <a:t>Tree</a:t>
            </a:r>
            <a:r>
              <a:rPr lang="tr-TR" sz="4000" b="1" dirty="0">
                <a:solidFill>
                  <a:schemeClr val="tx1"/>
                </a:solidFill>
              </a:rPr>
              <a:t>, </a:t>
            </a:r>
            <a:r>
              <a:rPr lang="tr-TR" sz="4000" b="1" dirty="0" err="1">
                <a:solidFill>
                  <a:schemeClr val="tx1"/>
                </a:solidFill>
              </a:rPr>
              <a:t>Logistic</a:t>
            </a:r>
            <a:r>
              <a:rPr lang="tr-TR" sz="4000" b="1" dirty="0">
                <a:solidFill>
                  <a:schemeClr val="tx1"/>
                </a:solidFill>
              </a:rPr>
              <a:t> </a:t>
            </a:r>
            <a:r>
              <a:rPr lang="tr-TR" sz="4000" b="1" dirty="0" err="1">
                <a:solidFill>
                  <a:schemeClr val="tx1"/>
                </a:solidFill>
              </a:rPr>
              <a:t>Regression</a:t>
            </a:r>
            <a:r>
              <a:rPr lang="tr-TR" sz="4000" b="1" dirty="0">
                <a:solidFill>
                  <a:schemeClr val="tx1"/>
                </a:solidFill>
              </a:rPr>
              <a:t> ve </a:t>
            </a:r>
            <a:r>
              <a:rPr lang="tr-TR" sz="4000" b="1" dirty="0" err="1">
                <a:solidFill>
                  <a:schemeClr val="tx1"/>
                </a:solidFill>
              </a:rPr>
              <a:t>Support</a:t>
            </a:r>
            <a:r>
              <a:rPr lang="tr-TR" sz="4000" b="1" dirty="0">
                <a:solidFill>
                  <a:schemeClr val="tx1"/>
                </a:solidFill>
              </a:rPr>
              <a:t> Machine </a:t>
            </a:r>
            <a:r>
              <a:rPr lang="tr-TR" sz="4000" b="1" dirty="0" err="1">
                <a:solidFill>
                  <a:schemeClr val="tx1"/>
                </a:solidFill>
              </a:rPr>
              <a:t>Vector</a:t>
            </a:r>
            <a:r>
              <a:rPr lang="tr-TR" sz="4000" b="1" dirty="0">
                <a:solidFill>
                  <a:schemeClr val="tx1"/>
                </a:solidFill>
              </a:rPr>
              <a:t> modellerinin ortalama değerlerde doğruluk oranı olduğu görüldü.</a:t>
            </a:r>
          </a:p>
          <a:p>
            <a:br>
              <a:rPr lang="tr-TR" dirty="0"/>
            </a:br>
          </a:p>
        </p:txBody>
      </p:sp>
      <p:pic>
        <p:nvPicPr>
          <p:cNvPr id="6146" name="Picture 2" descr="Makine Öğrenmesi (Machine Learning) Nedir? • Turhost Blog"/>
          <p:cNvPicPr>
            <a:picLocks noChangeAspect="1" noChangeArrowheads="1"/>
          </p:cNvPicPr>
          <p:nvPr/>
        </p:nvPicPr>
        <p:blipFill>
          <a:blip r:embed="rId1"/>
          <a:srcRect/>
          <a:stretch>
            <a:fillRect/>
          </a:stretch>
        </p:blipFill>
        <p:spPr bwMode="auto">
          <a:xfrm>
            <a:off x="9499893" y="647701"/>
            <a:ext cx="4898104" cy="306452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648648"/>
            <a:ext cx="8115300" cy="917314"/>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15" name="Rectangle 1"/>
          <p:cNvSpPr>
            <a:spLocks noChangeArrowheads="1"/>
          </p:cNvSpPr>
          <p:nvPr/>
        </p:nvSpPr>
        <p:spPr bwMode="auto">
          <a:xfrm>
            <a:off x="7835429" y="594583"/>
            <a:ext cx="10515600" cy="1183932"/>
          </a:xfrm>
          <a:prstGeom prst="rect">
            <a:avLst/>
          </a:prstGeom>
          <a:noFill/>
          <a:ln>
            <a:noFill/>
          </a:ln>
          <a:effectLst/>
        </p:spPr>
        <p:txBody>
          <a:bodyPr vert="horz" wrap="square" lIns="91440" tIns="45720" rIns="91440" bIns="45720" anchor="ctr">
            <a:prstTxWarp prst="textNoShape">
              <a:avLst/>
            </a:prstTxWarp>
            <a:spAutoFit/>
          </a:bodyPr>
          <a:lstStyle/>
          <a:p>
            <a:pPr marL="0" marR="0" indent="0" algn="l" defTabSz="914400" rtl="0" eaLnBrk="0" fontAlgn="base" latinLnBrk="0" hangingPunct="0">
              <a:lnSpc>
                <a:spcPct val="100000"/>
              </a:lnSpc>
              <a:spcBef>
                <a:spcPct val="0"/>
              </a:spcBef>
              <a:spcAft>
                <a:spcPct val="0"/>
              </a:spcAft>
              <a:buSzPct val="100000"/>
              <a:buFontTx/>
              <a:buChar char="•"/>
            </a:pPr>
            <a:endParaRPr kumimoji="0" lang="tr-TR" altLang="tr-TR" sz="1800" b="0" i="0" u="none" strike="noStrike" cap="none" normalizeH="0" baseline="0" dirty="0">
              <a:ln>
                <a:noFill/>
              </a:ln>
              <a:solidFill>
                <a:schemeClr val="tx1"/>
              </a:solidFill>
              <a:effectLst/>
              <a:latin typeface="Arial" pitchFamily="34" charset="0" panose="020B0604020202020204"/>
            </a:endParaRPr>
          </a:p>
        </p:txBody>
      </p:sp>
      <p:pic>
        <p:nvPicPr>
          <p:cNvPr id="17" name="Resim 16"/>
          <p:cNvPicPr>
            <a:picLocks noChangeAspect="1"/>
          </p:cNvPicPr>
          <p:nvPr/>
        </p:nvPicPr>
        <p:blipFill>
          <a:blip r:embed="rId1"/>
          <a:srcRect/>
          <a:stretch>
            <a:fillRect/>
          </a:stretch>
        </p:blipFill>
        <p:spPr>
          <a:xfrm>
            <a:off x="381001" y="2705100"/>
            <a:ext cx="7391400" cy="1905000"/>
          </a:xfrm>
          <a:prstGeom prst="rect">
            <a:avLst/>
          </a:prstGeom>
        </p:spPr>
      </p:pic>
      <p:sp>
        <p:nvSpPr>
          <p:cNvPr id="18" name="Sol Ok Açıklama Balonu 17"/>
          <p:cNvSpPr/>
          <p:nvPr/>
        </p:nvSpPr>
        <p:spPr>
          <a:xfrm>
            <a:off x="7787149" y="2857500"/>
            <a:ext cx="10363200" cy="2057400"/>
          </a:xfrm>
          <a:prstGeom prst="leftArrowCallout">
            <a:avLst>
              <a:gd name="adj1" fmla="val 25000"/>
              <a:gd name="adj2" fmla="val 25000"/>
              <a:gd name="adj3" fmla="val 25000"/>
              <a:gd name="adj4" fmla="val 87184"/>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tr-TR" dirty="0"/>
          </a:p>
          <a:p>
            <a:pPr lvl="1"/>
            <a:r>
              <a:rPr lang="tr-TR" sz="2000" b="1" dirty="0" err="1">
                <a:solidFill>
                  <a:schemeClr val="tx1"/>
                </a:solidFill>
              </a:rPr>
              <a:t>stop_words</a:t>
            </a:r>
            <a:r>
              <a:rPr lang="tr-TR" sz="2000" dirty="0">
                <a:solidFill>
                  <a:schemeClr val="tx1"/>
                </a:solidFill>
              </a:rPr>
              <a:t>='</a:t>
            </a:r>
            <a:r>
              <a:rPr lang="tr-TR" sz="2000" dirty="0" err="1">
                <a:solidFill>
                  <a:schemeClr val="tx1"/>
                </a:solidFill>
              </a:rPr>
              <a:t>english</a:t>
            </a:r>
            <a:r>
              <a:rPr lang="tr-TR" sz="2000" dirty="0">
                <a:solidFill>
                  <a:schemeClr val="tx1"/>
                </a:solidFill>
              </a:rPr>
              <a:t>': İngilizce durak kelimeler çıkarılır (ör. "</a:t>
            </a:r>
            <a:r>
              <a:rPr lang="tr-TR" sz="2000" dirty="0" err="1">
                <a:solidFill>
                  <a:schemeClr val="tx1"/>
                </a:solidFill>
              </a:rPr>
              <a:t>the</a:t>
            </a:r>
            <a:r>
              <a:rPr lang="tr-TR" sz="2000" dirty="0">
                <a:solidFill>
                  <a:schemeClr val="tx1"/>
                </a:solidFill>
              </a:rPr>
              <a:t>", "is", "</a:t>
            </a:r>
            <a:r>
              <a:rPr lang="tr-TR" sz="2000" dirty="0" err="1">
                <a:solidFill>
                  <a:schemeClr val="tx1"/>
                </a:solidFill>
              </a:rPr>
              <a:t>and</a:t>
            </a:r>
            <a:r>
              <a:rPr lang="tr-TR" sz="2000" dirty="0">
                <a:solidFill>
                  <a:schemeClr val="tx1"/>
                </a:solidFill>
              </a:rPr>
              <a:t>").</a:t>
            </a:r>
          </a:p>
          <a:p>
            <a:pPr lvl="1"/>
            <a:r>
              <a:rPr lang="tr-TR" sz="2000" b="1" dirty="0" err="1">
                <a:solidFill>
                  <a:schemeClr val="tx1"/>
                </a:solidFill>
              </a:rPr>
              <a:t>ngram_range</a:t>
            </a:r>
            <a:r>
              <a:rPr lang="tr-TR" sz="2000" dirty="0">
                <a:solidFill>
                  <a:schemeClr val="tx1"/>
                </a:solidFill>
              </a:rPr>
              <a:t>=(1, 2): Bireysel kelimeler (</a:t>
            </a:r>
            <a:r>
              <a:rPr lang="tr-TR" sz="2000" dirty="0" err="1">
                <a:solidFill>
                  <a:schemeClr val="tx1"/>
                </a:solidFill>
              </a:rPr>
              <a:t>unigrams</a:t>
            </a:r>
            <a:r>
              <a:rPr lang="tr-TR" sz="2000" dirty="0">
                <a:solidFill>
                  <a:schemeClr val="tx1"/>
                </a:solidFill>
              </a:rPr>
              <a:t>) ve ikili kelime grupları (</a:t>
            </a:r>
            <a:r>
              <a:rPr lang="tr-TR" sz="2000" dirty="0" err="1">
                <a:solidFill>
                  <a:schemeClr val="tx1"/>
                </a:solidFill>
              </a:rPr>
              <a:t>bigrams</a:t>
            </a:r>
            <a:r>
              <a:rPr lang="tr-TR" sz="2000" dirty="0">
                <a:solidFill>
                  <a:schemeClr val="tx1"/>
                </a:solidFill>
              </a:rPr>
              <a:t>) dikkate alınır.</a:t>
            </a:r>
          </a:p>
          <a:p>
            <a:pPr lvl="1"/>
            <a:r>
              <a:rPr lang="tr-TR" sz="2000" b="1" dirty="0" err="1">
                <a:solidFill>
                  <a:schemeClr val="tx1"/>
                </a:solidFill>
              </a:rPr>
              <a:t>max_features</a:t>
            </a:r>
            <a:r>
              <a:rPr lang="tr-TR" sz="2000" dirty="0">
                <a:solidFill>
                  <a:schemeClr val="tx1"/>
                </a:solidFill>
              </a:rPr>
              <a:t>=12000: En yüksek TF-IDF skoruna sahip 12,000 özellik seçilir.</a:t>
            </a:r>
          </a:p>
          <a:p>
            <a:r>
              <a:rPr lang="tr-TR" sz="2000" b="1" dirty="0" err="1">
                <a:solidFill>
                  <a:schemeClr val="tx1"/>
                </a:solidFill>
              </a:rPr>
              <a:t>X_train_vec</a:t>
            </a:r>
            <a:r>
              <a:rPr lang="tr-TR" sz="2000" b="1" dirty="0">
                <a:solidFill>
                  <a:schemeClr val="tx1"/>
                </a:solidFill>
              </a:rPr>
              <a:t> ve </a:t>
            </a:r>
            <a:r>
              <a:rPr lang="tr-TR" sz="2000" b="1" dirty="0" err="1">
                <a:solidFill>
                  <a:schemeClr val="tx1"/>
                </a:solidFill>
              </a:rPr>
              <a:t>X_test_vec</a:t>
            </a:r>
            <a:r>
              <a:rPr lang="tr-TR" sz="2000" dirty="0">
                <a:solidFill>
                  <a:schemeClr val="tx1"/>
                </a:solidFill>
              </a:rPr>
              <a:t>: Metinler, TF-IDF ile sayısal vektörlere dönüştürülür.</a:t>
            </a:r>
          </a:p>
          <a:p>
            <a:r>
              <a:rPr lang="tr-TR" sz="2000" dirty="0">
                <a:solidFill>
                  <a:schemeClr val="tx1"/>
                </a:solidFill>
              </a:rPr>
              <a:t>Sonuç: Bu aşama TF-IDF yöntemini uygular.</a:t>
            </a:r>
          </a:p>
          <a:p>
            <a:pPr algn="ctr"/>
            <a:endParaRPr lang="tr-TR" dirty="0"/>
          </a:p>
        </p:txBody>
      </p:sp>
      <p:sp>
        <p:nvSpPr>
          <p:cNvPr id="4" name="Dikdörtgen 3"/>
          <p:cNvSpPr/>
          <p:nvPr/>
        </p:nvSpPr>
        <p:spPr>
          <a:xfrm>
            <a:off x="685800" y="5947668"/>
            <a:ext cx="16459200" cy="3539430"/>
          </a:xfrm>
          <a:prstGeom prst="rect">
            <a:avLst/>
          </a:prstGeom>
        </p:spPr>
        <p:txBody>
          <a:bodyPr wrap="square">
            <a:spAutoFit/>
          </a:bodyPr>
          <a:lstStyle/>
          <a:p>
            <a:pPr algn="just"/>
            <a:r>
              <a:rPr lang="tr-TR" sz="3200" b="1" dirty="0">
                <a:solidFill>
                  <a:srgbClr val="000000"/>
                </a:solidFill>
              </a:rPr>
              <a:t>TF/IDF MODELİ: </a:t>
            </a:r>
            <a:r>
              <a:rPr lang="tr-TR" sz="3200" dirty="0">
                <a:solidFill>
                  <a:srgbClr val="000000"/>
                </a:solidFill>
              </a:rPr>
              <a:t>Metin madenciliğinde ve bilgi geri getirme sistemlerinde yaygın olarak kullanılan bir özellik çıkarım yöntemidir. Bu model, kelimelerin bir metindeki önemliliğini ölçmek için kullanılır. TF/IDF, her kelimenin metin içinde ne kadar anlam taşıdığını anlamaya yardımcı olur. Bu yaklaşım, özellikle metin verilerinde kelimelerin sıklığına ve bu kelimelerin verinin geri kalan kısmındaki nadirliğine odaklanır.</a:t>
            </a:r>
            <a:endParaRPr lang="tr-TR" sz="3200" dirty="0"/>
          </a:p>
          <a:p>
            <a:br>
              <a:rPr lang="tr-TR" sz="3200" dirty="0"/>
            </a: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TextBox 2"/>
          <p:cNvSpPr txBox="1"/>
          <p:nvPr/>
        </p:nvSpPr>
        <p:spPr>
          <a:xfrm>
            <a:off x="1676400" y="3314700"/>
            <a:ext cx="7948066" cy="6347892"/>
          </a:xfrm>
          <a:prstGeom prst="rect">
            <a:avLst/>
          </a:prstGeom>
        </p:spPr>
        <p:txBody>
          <a:bodyPr lIns="0" tIns="0" rIns="0" bIns="0" rtlCol="0" anchor="t">
            <a:spAutoFit/>
          </a:bodyPr>
          <a:lstStyle/>
          <a:p>
            <a:pPr marL="604519" lvl="1" indent="-302260" algn="l">
              <a:lnSpc>
                <a:spcPts val="4479"/>
              </a:lnSpc>
              <a:buFont typeface="Arial" pitchFamily="34" charset="0" panose="020B0604020202020204"/>
              <a:buChar char="•"/>
            </a:pPr>
            <a:r>
              <a:rPr lang="tr-TR" sz="2799" b="1" dirty="0">
                <a:solidFill>
                  <a:srgbClr val="290606"/>
                </a:solidFill>
                <a:latin typeface="Telegraf Medium"/>
                <a:ea typeface="Telegraf Medium"/>
                <a:cs typeface="Telegraf Medium"/>
                <a:sym typeface="Telegraf Medium"/>
              </a:rPr>
              <a:t>Giriş</a:t>
            </a:r>
          </a:p>
          <a:p>
            <a:pPr marL="604519" lvl="1" indent="-302260">
              <a:lnSpc>
                <a:spcPts val="4479"/>
              </a:lnSpc>
              <a:buFont typeface="Arial" pitchFamily="34" charset="0" panose="020B0604020202020204"/>
              <a:buChar char="•"/>
            </a:pPr>
            <a:r>
              <a:rPr lang="tr-TR" sz="2799" b="1" dirty="0">
                <a:solidFill>
                  <a:srgbClr val="290606"/>
                </a:solidFill>
                <a:latin typeface="Telegraf Medium"/>
                <a:ea typeface="Telegraf Medium"/>
                <a:cs typeface="Telegraf Medium"/>
                <a:sym typeface="Telegraf Medium"/>
              </a:rPr>
              <a:t>Literatür</a:t>
            </a:r>
          </a:p>
          <a:p>
            <a:pPr marL="604519" lvl="1" indent="-302260" algn="l">
              <a:lnSpc>
                <a:spcPts val="4479"/>
              </a:lnSpc>
              <a:buFont typeface="Arial" pitchFamily="34" charset="0" panose="020B0604020202020204"/>
              <a:buChar char="•"/>
            </a:pPr>
            <a:r>
              <a:rPr lang="tr-TR" sz="2799" b="1" dirty="0">
                <a:solidFill>
                  <a:srgbClr val="290606"/>
                </a:solidFill>
                <a:latin typeface="Telegraf Medium"/>
                <a:ea typeface="Telegraf Medium"/>
                <a:cs typeface="Telegraf Medium"/>
                <a:sym typeface="Telegraf Medium"/>
              </a:rPr>
              <a:t>Amaç ve Hedefler</a:t>
            </a:r>
          </a:p>
          <a:p>
            <a:pPr marL="604519" lvl="1" indent="-302260" algn="l">
              <a:lnSpc>
                <a:spcPts val="4479"/>
              </a:lnSpc>
              <a:buFont typeface="Arial" pitchFamily="34" charset="0" panose="020B0604020202020204"/>
              <a:buChar char="•"/>
            </a:pPr>
            <a:r>
              <a:rPr lang="tr-TR" sz="2799" b="1" dirty="0">
                <a:solidFill>
                  <a:srgbClr val="290606"/>
                </a:solidFill>
                <a:latin typeface="Telegraf Medium"/>
                <a:ea typeface="Telegraf Medium"/>
                <a:cs typeface="Telegraf Medium"/>
                <a:sym typeface="Telegraf Medium"/>
              </a:rPr>
              <a:t>Veri Bilimi İş Akışı</a:t>
            </a:r>
            <a:endParaRPr lang="en-US" sz="2799" b="1" dirty="0">
              <a:solidFill>
                <a:srgbClr val="290606"/>
              </a:solidFill>
              <a:latin typeface="Telegraf Medium"/>
              <a:ea typeface="Telegraf Medium"/>
              <a:cs typeface="Telegraf Medium"/>
              <a:sym typeface="Telegraf Medium"/>
            </a:endParaRPr>
          </a:p>
          <a:p>
            <a:pPr marL="816609" lvl="1" indent="-514350" algn="l">
              <a:lnSpc>
                <a:spcPts val="4479"/>
              </a:lnSpc>
              <a:buFont typeface="+mj-lt"/>
              <a:buAutoNum type="alphaUcPeriod"/>
            </a:pPr>
            <a:r>
              <a:rPr lang="tr-TR" sz="2799" b="1" dirty="0">
                <a:solidFill>
                  <a:srgbClr val="290606"/>
                </a:solidFill>
                <a:latin typeface="Telegraf Medium"/>
                <a:ea typeface="Telegraf Medium"/>
                <a:cs typeface="Telegraf Medium"/>
                <a:sym typeface="Telegraf Medium"/>
              </a:rPr>
              <a:t> </a:t>
            </a:r>
            <a:r>
              <a:rPr lang="tr-TR" sz="2799" b="1" dirty="0" smtClean="0">
                <a:solidFill>
                  <a:srgbClr val="290606"/>
                </a:solidFill>
                <a:latin typeface="Telegraf Medium"/>
                <a:ea typeface="Telegraf Medium"/>
                <a:cs typeface="Telegraf Medium"/>
                <a:sym typeface="Telegraf Medium"/>
              </a:rPr>
              <a:t>Problem </a:t>
            </a:r>
            <a:r>
              <a:rPr lang="tr-TR" sz="2799" b="1" dirty="0">
                <a:solidFill>
                  <a:srgbClr val="290606"/>
                </a:solidFill>
                <a:latin typeface="Telegraf Medium"/>
                <a:ea typeface="Telegraf Medium"/>
                <a:cs typeface="Telegraf Medium"/>
                <a:sym typeface="Telegraf Medium"/>
              </a:rPr>
              <a:t>Tanımı</a:t>
            </a:r>
          </a:p>
          <a:p>
            <a:pPr marL="816609" lvl="1" indent="-514350" algn="l">
              <a:lnSpc>
                <a:spcPts val="4479"/>
              </a:lnSpc>
              <a:buFont typeface="+mj-lt"/>
              <a:buAutoNum type="alphaUcPeriod"/>
            </a:pPr>
            <a:r>
              <a:rPr lang="tr-TR" sz="2799" b="1" dirty="0">
                <a:solidFill>
                  <a:srgbClr val="290606"/>
                </a:solidFill>
                <a:latin typeface="Telegraf Medium"/>
                <a:ea typeface="Telegraf Medium"/>
                <a:cs typeface="Telegraf Medium"/>
                <a:sym typeface="Telegraf Medium"/>
              </a:rPr>
              <a:t>Veri Toplama</a:t>
            </a:r>
          </a:p>
          <a:p>
            <a:pPr marL="816609" lvl="1" indent="-514350" algn="l">
              <a:lnSpc>
                <a:spcPts val="4479"/>
              </a:lnSpc>
              <a:buFont typeface="+mj-lt"/>
              <a:buAutoNum type="alphaUcPeriod"/>
            </a:pPr>
            <a:r>
              <a:rPr lang="tr-TR" sz="2799" b="1" dirty="0">
                <a:solidFill>
                  <a:srgbClr val="290606"/>
                </a:solidFill>
                <a:latin typeface="Telegraf Medium"/>
                <a:ea typeface="Telegraf Medium"/>
                <a:cs typeface="Telegraf Medium"/>
                <a:sym typeface="Telegraf Medium"/>
              </a:rPr>
              <a:t>Veri Ön İşleme</a:t>
            </a:r>
          </a:p>
          <a:p>
            <a:pPr marL="816609" lvl="1" indent="-514350" algn="l">
              <a:lnSpc>
                <a:spcPts val="4479"/>
              </a:lnSpc>
              <a:buFont typeface="+mj-lt"/>
              <a:buAutoNum type="alphaUcPeriod"/>
            </a:pPr>
            <a:r>
              <a:rPr lang="tr-TR" sz="2799" b="1" dirty="0" err="1">
                <a:solidFill>
                  <a:srgbClr val="290606"/>
                </a:solidFill>
                <a:latin typeface="Telegraf Medium"/>
                <a:ea typeface="Telegraf Medium"/>
                <a:cs typeface="Telegraf Medium"/>
                <a:sym typeface="Telegraf Medium"/>
              </a:rPr>
              <a:t>Keşifsel</a:t>
            </a:r>
            <a:r>
              <a:rPr lang="tr-TR" sz="2799" b="1" dirty="0">
                <a:solidFill>
                  <a:srgbClr val="290606"/>
                </a:solidFill>
                <a:latin typeface="Telegraf Medium"/>
                <a:ea typeface="Telegraf Medium"/>
                <a:cs typeface="Telegraf Medium"/>
                <a:sym typeface="Telegraf Medium"/>
              </a:rPr>
              <a:t> Veri Analizi</a:t>
            </a:r>
          </a:p>
          <a:p>
            <a:pPr marL="816609" lvl="1" indent="-514350" algn="l">
              <a:lnSpc>
                <a:spcPts val="4479"/>
              </a:lnSpc>
              <a:buFont typeface="+mj-lt"/>
              <a:buAutoNum type="alphaUcPeriod"/>
            </a:pPr>
            <a:r>
              <a:rPr lang="tr-TR" sz="2799" b="1" dirty="0">
                <a:solidFill>
                  <a:srgbClr val="290606"/>
                </a:solidFill>
                <a:latin typeface="Telegraf Medium"/>
                <a:ea typeface="Telegraf Medium"/>
                <a:cs typeface="Telegraf Medium"/>
                <a:sym typeface="Telegraf Medium"/>
              </a:rPr>
              <a:t>Veri Modelleme</a:t>
            </a:r>
          </a:p>
          <a:p>
            <a:pPr marL="816609" lvl="1" indent="-514350" algn="l">
              <a:lnSpc>
                <a:spcPts val="4479"/>
              </a:lnSpc>
              <a:buFont typeface="+mj-lt"/>
              <a:buAutoNum type="alphaUcPeriod"/>
            </a:pPr>
            <a:r>
              <a:rPr lang="tr-TR" sz="2799" b="1" dirty="0">
                <a:solidFill>
                  <a:srgbClr val="290606"/>
                </a:solidFill>
                <a:latin typeface="Telegraf Medium"/>
                <a:ea typeface="Telegraf Medium"/>
                <a:cs typeface="Telegraf Medium"/>
                <a:sym typeface="Telegraf Medium"/>
              </a:rPr>
              <a:t>Model Değerlendirme </a:t>
            </a:r>
          </a:p>
          <a:p>
            <a:pPr marL="816609" lvl="1" indent="-514350" algn="l">
              <a:lnSpc>
                <a:spcPts val="4479"/>
              </a:lnSpc>
              <a:buFont typeface="+mj-lt"/>
              <a:buAutoNum type="alphaUcPeriod"/>
            </a:pPr>
            <a:r>
              <a:rPr lang="tr-TR" sz="2799" b="1" dirty="0">
                <a:solidFill>
                  <a:srgbClr val="290606"/>
                </a:solidFill>
                <a:latin typeface="Telegraf Medium"/>
                <a:ea typeface="Telegraf Medium"/>
                <a:cs typeface="Telegraf Medium"/>
                <a:sym typeface="Telegraf Medium"/>
              </a:rPr>
              <a:t>Sonuçların Yorumlanması</a:t>
            </a:r>
            <a:endParaRPr lang="en-US" sz="2799" b="1" dirty="0">
              <a:solidFill>
                <a:srgbClr val="290606"/>
              </a:solidFill>
              <a:latin typeface="Telegraf Medium"/>
              <a:ea typeface="Telegraf Medium"/>
              <a:cs typeface="Telegraf Medium"/>
              <a:sym typeface="Telegraf Medium"/>
            </a:endParaRPr>
          </a:p>
        </p:txBody>
      </p:sp>
      <p:sp>
        <p:nvSpPr>
          <p:cNvPr id="3" name="TextBox 3"/>
          <p:cNvSpPr txBox="1"/>
          <p:nvPr/>
        </p:nvSpPr>
        <p:spPr>
          <a:xfrm>
            <a:off x="228600" y="1511648"/>
            <a:ext cx="8304328" cy="897682"/>
          </a:xfrm>
          <a:prstGeom prst="rect">
            <a:avLst/>
          </a:prstGeom>
        </p:spPr>
        <p:txBody>
          <a:bodyPr lIns="0" tIns="0" rIns="0" bIns="0" rtlCol="0" anchor="t">
            <a:spAutoFit/>
          </a:bodyPr>
          <a:lstStyle/>
          <a:p>
            <a:pPr algn="ctr">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SUNUM PLANI</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pic>
        <p:nvPicPr>
          <p:cNvPr id="4" name="image1.png" descr="Medeniyet Ãniversitesi"/>
          <p:cNvPicPr/>
          <p:nvPr/>
        </p:nvPicPr>
        <p:blipFill>
          <a:blip r:embed="rId1"/>
          <a:srcRect/>
          <a:stretch>
            <a:fillRect/>
          </a:stretch>
        </p:blipFill>
        <p:spPr>
          <a:xfrm>
            <a:off x="7271896" y="226442"/>
            <a:ext cx="3159555" cy="1285206"/>
          </a:xfrm>
          <a:prstGeom prst="rect">
            <a:avLst/>
          </a:prstGeom>
        </p:spPr>
      </p:pic>
      <p:sp>
        <p:nvSpPr>
          <p:cNvPr id="5" name="Freeform 14"/>
          <p:cNvSpPr/>
          <p:nvPr/>
        </p:nvSpPr>
        <p:spPr>
          <a:xfrm>
            <a:off x="11049000" y="2409330"/>
            <a:ext cx="5621912" cy="6280408"/>
          </a:xfrm>
          <a:custGeom>
            <a:avLst/>
            <a:rect l="l" t="t" r="r" b="b"/>
            <a:pathLst>
              <a:path w="5621912" h="6280408">
                <a:moveTo>
                  <a:pt x="0" y="0"/>
                </a:moveTo>
                <a:lnTo>
                  <a:pt x="5621912" y="0"/>
                </a:lnTo>
                <a:lnTo>
                  <a:pt x="5621912" y="6280408"/>
                </a:lnTo>
                <a:lnTo>
                  <a:pt x="0" y="6280408"/>
                </a:lnTo>
                <a:lnTo>
                  <a:pt x="0" y="0"/>
                </a:lnTo>
                <a:close/>
              </a:path>
            </a:pathLst>
          </a:custGeom>
          <a:blipFill>
            <a:blip r:embed="rId2"/>
            <a:srcRect l="0" t="0" r="0" b="0"/>
            <a:stretch>
              <a:fillRect/>
            </a:stretch>
          </a:blipFill>
        </p:spPr>
        <p:txBody>
          <a:bodyPr/>
          <a:lstStyl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8305800" y="647700"/>
            <a:ext cx="7294445" cy="803783"/>
            <a:chOff x="0" y="0"/>
            <a:chExt cx="1921171" cy="211696"/>
          </a:xfrm>
        </p:grpSpPr>
        <p:sp>
          <p:nvSpPr>
            <p:cNvPr id="4" name="Freeform 4"/>
            <p:cNvSpPr/>
            <p:nvPr/>
          </p:nvSpPr>
          <p:spPr>
            <a:xfrm>
              <a:off x="0" y="0"/>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5" name="TextBox 5"/>
            <p:cNvSpPr txBox="1"/>
            <p:nvPr/>
          </p:nvSpPr>
          <p:spPr>
            <a:xfrm>
              <a:off x="0" y="-104775"/>
              <a:ext cx="1921171" cy="316471"/>
            </a:xfrm>
            <a:prstGeom prst="rect">
              <a:avLst/>
            </a:prstGeom>
          </p:spPr>
          <p:txBody>
            <a:bodyPr lIns="50800" tIns="50800" rIns="50800" bIns="50800" rtlCol="0" anchor="ctr"/>
            <a:lstStyle/>
            <a:p>
              <a:pPr algn="ctr">
                <a:lnSpc>
                  <a:spcPts val="4200"/>
                </a:lnSpc>
              </a:pPr>
              <a:r>
                <a:rPr lang="tr-TR" sz="3600" dirty="0" err="1">
                  <a:solidFill>
                    <a:schemeClr val="bg1"/>
                  </a:solidFill>
                  <a:latin typeface="Telegraf Bold" charset="-94" panose="020B0604020202020204"/>
                </a:rPr>
                <a:t>Naive</a:t>
              </a:r>
              <a:r>
                <a:rPr lang="tr-TR" sz="3600" dirty="0">
                  <a:solidFill>
                    <a:schemeClr val="bg1"/>
                  </a:solidFill>
                  <a:latin typeface="Telegraf Bold" charset="-94" panose="020B0604020202020204"/>
                </a:rPr>
                <a:t> </a:t>
              </a:r>
              <a:r>
                <a:rPr lang="tr-TR" sz="3600" dirty="0" err="1">
                  <a:solidFill>
                    <a:schemeClr val="bg1"/>
                  </a:solidFill>
                  <a:latin typeface="Telegraf Bold" charset="-94" panose="020B0604020202020204"/>
                </a:rPr>
                <a:t>Bayes</a:t>
              </a:r>
              <a:r>
                <a:rPr lang="tr-TR" sz="3600" dirty="0">
                  <a:solidFill>
                    <a:schemeClr val="bg1"/>
                  </a:solidFill>
                  <a:latin typeface="Telegraf Bold" charset="-94" panose="020B0604020202020204"/>
                </a:rPr>
                <a:t> Modeli </a:t>
              </a:r>
              <a:endParaRPr lang="en-US" sz="3200" b="1" dirty="0">
                <a:solidFill>
                  <a:schemeClr val="bg1"/>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8" name="Dikdörtgen 7"/>
          <p:cNvSpPr/>
          <p:nvPr/>
        </p:nvSpPr>
        <p:spPr>
          <a:xfrm>
            <a:off x="6400800" y="2212301"/>
            <a:ext cx="11386279" cy="350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sz="2800" b="1" dirty="0"/>
              <a:t>Modelin genel doğruluğu %76 olarak görüldü. </a:t>
            </a:r>
            <a:r>
              <a:rPr lang="tr-TR" sz="2800" b="1" dirty="0" err="1"/>
              <a:t>Precision’ların</a:t>
            </a:r>
            <a:r>
              <a:rPr lang="tr-TR" sz="2800" b="1" dirty="0"/>
              <a:t> ise her sınıfta 0.72 ile 0.85 arasında olduğu görüldü. Negatif değerlerde bu oran %85’ken nötr değerlerde ise %77 çıktı. Bu da modelin her sınıfı farklı oranlarda doğru tahmin ettiğini gösterdi. </a:t>
            </a:r>
            <a:r>
              <a:rPr lang="tr-TR" sz="2800" b="1" dirty="0" err="1"/>
              <a:t>Macro’nun</a:t>
            </a:r>
            <a:r>
              <a:rPr lang="tr-TR" sz="2800" b="1" dirty="0"/>
              <a:t> genel olarak 0.75 civarında olduğu ve modelin daha çok geliştirilmesi gerektiği belirlendi. Modelde en çok doğruluk payının negatifte, en az doğruluk payının ise pozitifte olduğu gözlemlendi.</a:t>
            </a:r>
          </a:p>
        </p:txBody>
      </p:sp>
      <p:sp>
        <p:nvSpPr>
          <p:cNvPr id="10" name="Yuvarlatılmış Dikdörtgen 9"/>
          <p:cNvSpPr/>
          <p:nvPr/>
        </p:nvSpPr>
        <p:spPr>
          <a:xfrm>
            <a:off x="5257800" y="7639219"/>
            <a:ext cx="11811000" cy="2362200"/>
          </a:xfrm>
          <a:prstGeom prst="roundRect">
            <a:avLst/>
          </a:prstGeom>
          <a:solidFill>
            <a:srgbClr val="00B050"/>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tr-TR" sz="2800" dirty="0" err="1"/>
              <a:t>Matrix’te</a:t>
            </a:r>
            <a:r>
              <a:rPr lang="tr-TR" sz="2800" dirty="0"/>
              <a:t> de görüldüğü üzere modelin en iyi doğruluk oranına sahip seviyesi 1. seviye oldu. En düşük olan seviye ise 562 doğruyla 0. seviye oldu.</a:t>
            </a:r>
          </a:p>
        </p:txBody>
      </p:sp>
      <p:pic>
        <p:nvPicPr>
          <p:cNvPr id="7170" name="Picture 2" descr="https://lh7-rt.googleusercontent.com/docsz/AD_4nXczQE7Pbhg94PgfaxJ7FYD7yMFkylIlEkeqZsOT2eKZ1kw2R-c-ch1ASAq7WZevZE3O6a7IGKjIAaMFjStmDtpYY_QrT4OPyAdwWYSzjs4kAES0Jv9nGbPqKVdmeCjbfAFunnXcrQ?key=D-r1oc-3R7i7GWct4H1qnCK-"/>
          <p:cNvPicPr>
            <a:picLocks noChangeAspect="1" noChangeArrowheads="1"/>
          </p:cNvPicPr>
          <p:nvPr/>
        </p:nvPicPr>
        <p:blipFill>
          <a:blip r:embed="rId1"/>
          <a:srcRect/>
          <a:stretch>
            <a:fillRect/>
          </a:stretch>
        </p:blipFill>
        <p:spPr bwMode="auto">
          <a:xfrm>
            <a:off x="152400" y="2628900"/>
            <a:ext cx="5653216" cy="2286000"/>
          </a:xfrm>
          <a:prstGeom prst="rect">
            <a:avLst/>
          </a:prstGeom>
          <a:noFill/>
        </p:spPr>
      </p:pic>
      <p:pic>
        <p:nvPicPr>
          <p:cNvPr id="7172" name="Picture 4" descr="https://lh7-rt.googleusercontent.com/docsz/AD_4nXeA1PROHKLcMMLNbTh_Od6gHSpWHr80TpxzF5i80vuV_0LkwVho3CAX2mHrz0GuairqFKOjMOgyZ6Ichot6L8VAlt-oPXwaNOM4YDZMiOxDGKoD1bLN_9GIPIc4NW7ThPJ7_3B7Ig?key=D-r1oc-3R7i7GWct4H1qnCK-"/>
          <p:cNvPicPr>
            <a:picLocks noChangeAspect="1" noChangeArrowheads="1"/>
          </p:cNvPicPr>
          <p:nvPr/>
        </p:nvPicPr>
        <p:blipFill>
          <a:blip r:embed="rId2"/>
          <a:srcRect/>
          <a:stretch>
            <a:fillRect/>
          </a:stretch>
        </p:blipFill>
        <p:spPr bwMode="auto">
          <a:xfrm>
            <a:off x="609600" y="5812920"/>
            <a:ext cx="4305660" cy="418849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8305800" y="647700"/>
            <a:ext cx="7294445" cy="803783"/>
            <a:chOff x="0" y="0"/>
            <a:chExt cx="1921171" cy="211696"/>
          </a:xfrm>
        </p:grpSpPr>
        <p:sp>
          <p:nvSpPr>
            <p:cNvPr id="4" name="Freeform 4"/>
            <p:cNvSpPr/>
            <p:nvPr/>
          </p:nvSpPr>
          <p:spPr>
            <a:xfrm>
              <a:off x="0" y="0"/>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5" name="TextBox 5"/>
            <p:cNvSpPr txBox="1"/>
            <p:nvPr/>
          </p:nvSpPr>
          <p:spPr>
            <a:xfrm>
              <a:off x="0" y="-104775"/>
              <a:ext cx="1921171" cy="316471"/>
            </a:xfrm>
            <a:prstGeom prst="rect">
              <a:avLst/>
            </a:prstGeom>
          </p:spPr>
          <p:txBody>
            <a:bodyPr lIns="50800" tIns="50800" rIns="50800" bIns="50800" rtlCol="0" anchor="ctr"/>
            <a:lstStyle/>
            <a:p>
              <a:pPr algn="ctr">
                <a:lnSpc>
                  <a:spcPts val="4200"/>
                </a:lnSpc>
              </a:pPr>
              <a:r>
                <a:rPr lang="tr-TR" sz="3600" dirty="0" err="1">
                  <a:solidFill>
                    <a:schemeClr val="bg1"/>
                  </a:solidFill>
                  <a:latin typeface="Telegraf Bold" charset="-94" panose="020B0604020202020204"/>
                </a:rPr>
                <a:t>Support</a:t>
              </a:r>
              <a:r>
                <a:rPr lang="tr-TR" sz="3600" dirty="0">
                  <a:solidFill>
                    <a:schemeClr val="bg1"/>
                  </a:solidFill>
                  <a:latin typeface="Telegraf Bold" charset="-94" panose="020B0604020202020204"/>
                </a:rPr>
                <a:t> </a:t>
              </a:r>
              <a:r>
                <a:rPr lang="tr-TR" sz="3600" dirty="0" err="1">
                  <a:solidFill>
                    <a:schemeClr val="bg1"/>
                  </a:solidFill>
                  <a:latin typeface="Telegraf Bold" charset="-94" panose="020B0604020202020204"/>
                </a:rPr>
                <a:t>Vector</a:t>
              </a:r>
              <a:r>
                <a:rPr lang="tr-TR" sz="3600" dirty="0">
                  <a:solidFill>
                    <a:schemeClr val="bg1"/>
                  </a:solidFill>
                  <a:latin typeface="Telegraf Bold" charset="-94" panose="020B0604020202020204"/>
                </a:rPr>
                <a:t> Machine </a:t>
              </a:r>
              <a:endParaRPr lang="en-US" sz="3200" b="1" dirty="0">
                <a:solidFill>
                  <a:schemeClr val="bg1"/>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8" name="Dikdörtgen 7"/>
          <p:cNvSpPr/>
          <p:nvPr/>
        </p:nvSpPr>
        <p:spPr>
          <a:xfrm>
            <a:off x="6400800" y="2212301"/>
            <a:ext cx="11386279" cy="350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sz="2800" b="1" dirty="0"/>
              <a:t>Modelin genel doğruluğu %84 olarak görüldü. TF/</a:t>
            </a:r>
            <a:r>
              <a:rPr lang="tr-TR" sz="2800" b="1" dirty="0" err="1"/>
              <a:t>IDF’in</a:t>
            </a:r>
            <a:r>
              <a:rPr lang="tr-TR" sz="2800" b="1" dirty="0"/>
              <a:t> en iyi şekilde bu modelde çalıştığı gözlemlendi. </a:t>
            </a:r>
            <a:r>
              <a:rPr lang="tr-TR" sz="2800" b="1" dirty="0" err="1"/>
              <a:t>Precision’ların</a:t>
            </a:r>
            <a:r>
              <a:rPr lang="tr-TR" sz="2800" b="1" dirty="0"/>
              <a:t> ise her sınıfta 0.83 ile 0.85 arasında olduğu görüldü. Modelin her sınıf için yakın doğruluk oranları çıkarttığı ve dengeli bir model olduğu görüldü. </a:t>
            </a:r>
            <a:r>
              <a:rPr lang="tr-TR" sz="2800" b="1" dirty="0" err="1"/>
              <a:t>Macro’nun</a:t>
            </a:r>
            <a:r>
              <a:rPr lang="tr-TR" sz="2800" b="1" dirty="0"/>
              <a:t> genel olarak 0.84 civarında olduğu ve modelin kullanılabilir ama gelişime de açık olduğu gözlemlendi. Modelde en çok doğruluk payının negatif ve nötrde olduğu gözlemlendi.</a:t>
            </a:r>
          </a:p>
        </p:txBody>
      </p:sp>
      <p:sp>
        <p:nvSpPr>
          <p:cNvPr id="10" name="Yuvarlatılmış Dikdörtgen 9"/>
          <p:cNvSpPr/>
          <p:nvPr/>
        </p:nvSpPr>
        <p:spPr>
          <a:xfrm>
            <a:off x="5257800" y="7639219"/>
            <a:ext cx="11811000" cy="1542881"/>
          </a:xfrm>
          <a:prstGeom prst="roundRect">
            <a:avLst/>
          </a:prstGeom>
          <a:solidFill>
            <a:srgbClr val="00B050"/>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tr-TR" sz="2800" dirty="0"/>
          </a:p>
          <a:p>
            <a:r>
              <a:rPr lang="tr-TR" sz="2800" dirty="0"/>
              <a:t>Sınıf 1’in 1768 doğru sınıflandırma ve daha az hata  ile en iyi sınıflandırıldığı görüldü. Sınıf 0’ın ise en kötü sınıflandırılan sınıf olduğu görüldü.</a:t>
            </a:r>
            <a:endParaRPr lang="tr-TR" sz="4000" dirty="0"/>
          </a:p>
          <a:p>
            <a:br>
              <a:rPr lang="tr-TR" sz="2800" dirty="0"/>
            </a:br>
          </a:p>
        </p:txBody>
      </p:sp>
      <p:pic>
        <p:nvPicPr>
          <p:cNvPr id="8194" name="Picture 2" descr="https://lh7-rt.googleusercontent.com/docsz/AD_4nXfPP241gjvUaSd6eXZmRf5ALjRQdcicuVVM4IINjbsS6ajDxWTrGey2xATBmd7OXIrxBe_Vl8wF6M5XwuIdlutOgEFA-u9CRJgb9XpWu6xyS55qgPK_Yn7XgQQ29XsVjgUX3ehv?key=D-r1oc-3R7i7GWct4H1qnCK-"/>
          <p:cNvPicPr>
            <a:picLocks noChangeAspect="1" noChangeArrowheads="1"/>
          </p:cNvPicPr>
          <p:nvPr/>
        </p:nvPicPr>
        <p:blipFill>
          <a:blip r:embed="rId1"/>
          <a:srcRect/>
          <a:stretch>
            <a:fillRect/>
          </a:stretch>
        </p:blipFill>
        <p:spPr bwMode="auto">
          <a:xfrm>
            <a:off x="-12640" y="2552700"/>
            <a:ext cx="6413440" cy="2465725"/>
          </a:xfrm>
          <a:prstGeom prst="rect">
            <a:avLst/>
          </a:prstGeom>
          <a:noFill/>
        </p:spPr>
      </p:pic>
      <p:pic>
        <p:nvPicPr>
          <p:cNvPr id="8196" name="Picture 4" descr="https://lh7-rt.googleusercontent.com/docsz/AD_4nXeDHbgmIHt2pXr4U14tfqE4hubGuxeiV7yX8hmSXJNmAppWu9VQ4KgtS1IFSDAnR-zAjxk_aKt3UZ5BwwIEZJkPYjT8X8pEUid7lbRT5Ljqf36_8CrNSbGHNVFHPHiBFUv4Tq4DEg?key=D-r1oc-3R7i7GWct4H1qnCK-"/>
          <p:cNvPicPr>
            <a:picLocks noChangeAspect="1" noChangeArrowheads="1"/>
          </p:cNvPicPr>
          <p:nvPr/>
        </p:nvPicPr>
        <p:blipFill>
          <a:blip r:embed="rId2"/>
          <a:srcRect/>
          <a:stretch>
            <a:fillRect/>
          </a:stretch>
        </p:blipFill>
        <p:spPr bwMode="auto">
          <a:xfrm>
            <a:off x="304800" y="5018425"/>
            <a:ext cx="4600575" cy="47148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8305800" y="647700"/>
            <a:ext cx="7294445" cy="803783"/>
            <a:chOff x="0" y="0"/>
            <a:chExt cx="1921171" cy="211696"/>
          </a:xfrm>
        </p:grpSpPr>
        <p:sp>
          <p:nvSpPr>
            <p:cNvPr id="4" name="Freeform 4"/>
            <p:cNvSpPr/>
            <p:nvPr/>
          </p:nvSpPr>
          <p:spPr>
            <a:xfrm>
              <a:off x="0" y="0"/>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5" name="TextBox 5"/>
            <p:cNvSpPr txBox="1"/>
            <p:nvPr/>
          </p:nvSpPr>
          <p:spPr>
            <a:xfrm>
              <a:off x="0" y="-104775"/>
              <a:ext cx="1921171" cy="316471"/>
            </a:xfrm>
            <a:prstGeom prst="rect">
              <a:avLst/>
            </a:prstGeom>
          </p:spPr>
          <p:txBody>
            <a:bodyPr lIns="50800" tIns="50800" rIns="50800" bIns="50800" rtlCol="0" anchor="ctr"/>
            <a:lstStyle/>
            <a:p>
              <a:pPr algn="ctr">
                <a:lnSpc>
                  <a:spcPts val="4200"/>
                </a:lnSpc>
              </a:pPr>
              <a:r>
                <a:rPr lang="tr-TR" sz="3600" dirty="0">
                  <a:solidFill>
                    <a:schemeClr val="bg1"/>
                  </a:solidFill>
                  <a:latin typeface="Telegraf Bold" charset="-94" panose="020B0604020202020204"/>
                </a:rPr>
                <a:t>Lojistik Regresyon </a:t>
              </a:r>
              <a:endParaRPr lang="en-US" sz="3200" b="1" dirty="0">
                <a:solidFill>
                  <a:schemeClr val="bg1"/>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8" name="Dikdörtgen 7"/>
          <p:cNvSpPr/>
          <p:nvPr/>
        </p:nvSpPr>
        <p:spPr>
          <a:xfrm>
            <a:off x="6400800" y="2212301"/>
            <a:ext cx="11386279" cy="350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sz="2800" b="1" dirty="0"/>
              <a:t>Modelin genel doğruluğu %82 olarak görüldü. </a:t>
            </a:r>
            <a:r>
              <a:rPr lang="tr-TR" sz="2800" b="1" dirty="0" err="1"/>
              <a:t>Precision’ların</a:t>
            </a:r>
            <a:r>
              <a:rPr lang="tr-TR" sz="2800" b="1" dirty="0"/>
              <a:t> ise her sınıfta 0.80 ile 0.86 arasında olduğu görüldü.. </a:t>
            </a:r>
            <a:r>
              <a:rPr lang="tr-TR" sz="2800" b="1" dirty="0" err="1"/>
              <a:t>Macro’nun</a:t>
            </a:r>
            <a:r>
              <a:rPr lang="tr-TR" sz="2800" b="1" dirty="0"/>
              <a:t> genel olarak 0.81 civarında olduğu ve modelin kullanılabilir ama gelişime de açık olduğu gözlemlendi. Ancak, 2 sınıfı için performans diğerlerine göre daha düşüktür ve bu sınıf için modelin iyileştirilmesi gerekebilir. Bu iyileştirme, veri setinde daha fazla 2 sınıfı örneği ekleyerek veya modelin </a:t>
            </a:r>
            <a:r>
              <a:rPr lang="tr-TR" sz="2800" b="1" dirty="0" err="1"/>
              <a:t>hiperparametrelerini</a:t>
            </a:r>
            <a:r>
              <a:rPr lang="tr-TR" sz="2800" b="1" dirty="0"/>
              <a:t> ayarlayarak yapılabilir. Modelde en çok doğruluk payının negatif ve pozitifte olduğu gözlemlendi.</a:t>
            </a:r>
          </a:p>
        </p:txBody>
      </p:sp>
      <p:sp>
        <p:nvSpPr>
          <p:cNvPr id="10" name="Yuvarlatılmış Dikdörtgen 9"/>
          <p:cNvSpPr/>
          <p:nvPr/>
        </p:nvSpPr>
        <p:spPr>
          <a:xfrm>
            <a:off x="5257800" y="7639219"/>
            <a:ext cx="11811000" cy="1542881"/>
          </a:xfrm>
          <a:prstGeom prst="roundRect">
            <a:avLst/>
          </a:prstGeom>
          <a:solidFill>
            <a:srgbClr val="00B050"/>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tr-TR" sz="2800" dirty="0"/>
          </a:p>
          <a:p>
            <a:r>
              <a:rPr lang="tr-TR" sz="2800" dirty="0"/>
              <a:t>Sınıf 1’in 1791 doğru sınıflandırma ve daha az hata  ile en iyi sınıflandırıldığı görüldü. Sınıf 0’ın ise en kötü sınıflandırılan sınıf olduğu görüldü</a:t>
            </a:r>
          </a:p>
        </p:txBody>
      </p:sp>
      <p:pic>
        <p:nvPicPr>
          <p:cNvPr id="9218" name="Picture 2" descr="https://lh7-rt.googleusercontent.com/docsz/AD_4nXfNi6XaWlxGeNugIfECRQHIoWK7CsG1BA7A3lHF0KQg_ymohmWu54EH4QKMkzbj2nVk4lIKZlmwsuVIk-n0vO7tSOuw6gAVCxGpgZ0nB-sekpfL7g4AGWqLFvjybxR8Eu7W8Uu_?key=D-r1oc-3R7i7GWct4H1qnCK-"/>
          <p:cNvPicPr>
            <a:picLocks noChangeAspect="1" noChangeArrowheads="1"/>
          </p:cNvPicPr>
          <p:nvPr/>
        </p:nvPicPr>
        <p:blipFill>
          <a:blip r:embed="rId1"/>
          <a:srcRect/>
          <a:stretch>
            <a:fillRect/>
          </a:stretch>
        </p:blipFill>
        <p:spPr bwMode="auto">
          <a:xfrm>
            <a:off x="67904" y="2208614"/>
            <a:ext cx="6009964" cy="2286000"/>
          </a:xfrm>
          <a:prstGeom prst="rect">
            <a:avLst/>
          </a:prstGeom>
          <a:noFill/>
        </p:spPr>
      </p:pic>
      <p:pic>
        <p:nvPicPr>
          <p:cNvPr id="9220" name="Picture 4" descr="https://lh7-rt.googleusercontent.com/docsz/AD_4nXc3HF5eEeDztyQgAEiLHC8F6IP-uJwasoZjyR73D7PUk67WO_Qz0etlsOjv1cLQhutb2X0lu6Zo3c2CcpOS1le6TzogNL0CqhWQv0Ce3mXnr11z3XBvO7nMpsJXNoflyTplz5fw?key=D-r1oc-3R7i7GWct4H1qnCK-"/>
          <p:cNvPicPr>
            <a:picLocks noChangeAspect="1" noChangeArrowheads="1"/>
          </p:cNvPicPr>
          <p:nvPr/>
        </p:nvPicPr>
        <p:blipFill>
          <a:blip r:embed="rId2"/>
          <a:srcRect/>
          <a:stretch>
            <a:fillRect/>
          </a:stretch>
        </p:blipFill>
        <p:spPr bwMode="auto">
          <a:xfrm>
            <a:off x="99859" y="4762500"/>
            <a:ext cx="4657725" cy="48101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8305800" y="647700"/>
            <a:ext cx="7294445" cy="803783"/>
            <a:chOff x="0" y="0"/>
            <a:chExt cx="1921171" cy="211696"/>
          </a:xfrm>
        </p:grpSpPr>
        <p:sp>
          <p:nvSpPr>
            <p:cNvPr id="4" name="Freeform 4"/>
            <p:cNvSpPr/>
            <p:nvPr/>
          </p:nvSpPr>
          <p:spPr>
            <a:xfrm>
              <a:off x="0" y="0"/>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5" name="TextBox 5"/>
            <p:cNvSpPr txBox="1"/>
            <p:nvPr/>
          </p:nvSpPr>
          <p:spPr>
            <a:xfrm>
              <a:off x="0" y="-104775"/>
              <a:ext cx="1921171" cy="316471"/>
            </a:xfrm>
            <a:prstGeom prst="rect">
              <a:avLst/>
            </a:prstGeom>
          </p:spPr>
          <p:txBody>
            <a:bodyPr lIns="50800" tIns="50800" rIns="50800" bIns="50800" rtlCol="0" anchor="ctr"/>
            <a:lstStyle/>
            <a:p>
              <a:pPr algn="ctr">
                <a:lnSpc>
                  <a:spcPts val="4200"/>
                </a:lnSpc>
              </a:pPr>
              <a:r>
                <a:rPr lang="tr-TR" sz="3600" dirty="0">
                  <a:solidFill>
                    <a:schemeClr val="bg1"/>
                  </a:solidFill>
                  <a:latin typeface="Telegraf Bold" charset="-94" panose="020B0604020202020204"/>
                </a:rPr>
                <a:t>KNN</a:t>
              </a:r>
              <a:endParaRPr lang="en-US" sz="3200" b="1" dirty="0">
                <a:solidFill>
                  <a:schemeClr val="bg1"/>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8" name="Dikdörtgen 7"/>
          <p:cNvSpPr/>
          <p:nvPr/>
        </p:nvSpPr>
        <p:spPr>
          <a:xfrm>
            <a:off x="6150348" y="3292974"/>
            <a:ext cx="11386279" cy="236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sz="2800" b="1" dirty="0"/>
              <a:t>Modelin genel doğruluğu %73 olarak görüldü. </a:t>
            </a:r>
            <a:r>
              <a:rPr lang="tr-TR" sz="2800" b="1" dirty="0" err="1"/>
              <a:t>Precision’ların</a:t>
            </a:r>
            <a:r>
              <a:rPr lang="tr-TR" sz="2800" b="1" dirty="0"/>
              <a:t> ise her sınıfta 0.72 ile 0.75 arasında olduğu görüldü. Modelin her sınıf için yakın olmayan doğruluk oranları çıkarttığı ve dengeli bir model olmadığı görüldü. </a:t>
            </a:r>
            <a:r>
              <a:rPr lang="tr-TR" sz="2800" b="1" dirty="0" err="1"/>
              <a:t>Macro’nun</a:t>
            </a:r>
            <a:r>
              <a:rPr lang="tr-TR" sz="2800" b="1" dirty="0"/>
              <a:t> genel olarak 0.71 civarında olduğu gözlemlendi. Modelde en çok doğruluk payının negatif ve pozitifte olduğu gözlemlendi.</a:t>
            </a:r>
          </a:p>
        </p:txBody>
      </p:sp>
      <p:sp>
        <p:nvSpPr>
          <p:cNvPr id="10" name="Yuvarlatılmış Dikdörtgen 9"/>
          <p:cNvSpPr/>
          <p:nvPr/>
        </p:nvSpPr>
        <p:spPr>
          <a:xfrm>
            <a:off x="6047522" y="6819900"/>
            <a:ext cx="11811000" cy="1542881"/>
          </a:xfrm>
          <a:prstGeom prst="roundRect">
            <a:avLst/>
          </a:prstGeom>
          <a:solidFill>
            <a:srgbClr val="00B050"/>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tr-TR" sz="2800" dirty="0"/>
          </a:p>
          <a:p>
            <a:r>
              <a:rPr lang="tr-TR" sz="2800" dirty="0"/>
              <a:t>Sınıf 1’in 1759 doğru sınıflandırma ve daha az hata  ile en iyi sınıflandırıldığı görüldü. Sınıf 0’ın ise en kötü sınıflandırılan sınıf olduğu görüldü</a:t>
            </a:r>
          </a:p>
        </p:txBody>
      </p:sp>
      <p:sp>
        <p:nvSpPr>
          <p:cNvPr id="6" name="Dikdörtgen 5"/>
          <p:cNvSpPr/>
          <p:nvPr/>
        </p:nvSpPr>
        <p:spPr>
          <a:xfrm>
            <a:off x="565879" y="1820651"/>
            <a:ext cx="16687800" cy="1938992"/>
          </a:xfrm>
          <a:prstGeom prst="rect">
            <a:avLst/>
          </a:prstGeom>
        </p:spPr>
        <p:txBody>
          <a:bodyPr wrap="square">
            <a:spAutoFit/>
          </a:bodyPr>
          <a:lstStyle/>
          <a:p>
            <a:pPr algn="just"/>
            <a:r>
              <a:rPr lang="tr-TR" sz="2400" dirty="0">
                <a:solidFill>
                  <a:srgbClr val="000000"/>
                </a:solidFill>
                <a:latin typeface="+mj-lt"/>
              </a:rPr>
              <a:t>K-</a:t>
            </a:r>
            <a:r>
              <a:rPr lang="tr-TR" sz="2400" dirty="0" err="1">
                <a:solidFill>
                  <a:srgbClr val="000000"/>
                </a:solidFill>
                <a:latin typeface="+mj-lt"/>
              </a:rPr>
              <a:t>Nearest</a:t>
            </a:r>
            <a:r>
              <a:rPr lang="tr-TR" sz="2400" dirty="0">
                <a:solidFill>
                  <a:srgbClr val="000000"/>
                </a:solidFill>
                <a:latin typeface="+mj-lt"/>
              </a:rPr>
              <a:t> </a:t>
            </a:r>
            <a:r>
              <a:rPr lang="tr-TR" sz="2400" dirty="0" err="1">
                <a:solidFill>
                  <a:srgbClr val="000000"/>
                </a:solidFill>
                <a:latin typeface="+mj-lt"/>
              </a:rPr>
              <a:t>Neighbors</a:t>
            </a:r>
            <a:r>
              <a:rPr lang="tr-TR" sz="2400" dirty="0">
                <a:solidFill>
                  <a:srgbClr val="000000"/>
                </a:solidFill>
                <a:latin typeface="+mj-lt"/>
              </a:rPr>
              <a:t> (KNN), denetimli öğrenme algoritmalarından biri olup, özellikle sınıflandırma (</a:t>
            </a:r>
            <a:r>
              <a:rPr lang="tr-TR" sz="2400" dirty="0" err="1">
                <a:solidFill>
                  <a:srgbClr val="000000"/>
                </a:solidFill>
                <a:latin typeface="+mj-lt"/>
              </a:rPr>
              <a:t>classification</a:t>
            </a:r>
            <a:r>
              <a:rPr lang="tr-TR" sz="2400" dirty="0">
                <a:solidFill>
                  <a:srgbClr val="000000"/>
                </a:solidFill>
                <a:latin typeface="+mj-lt"/>
              </a:rPr>
              <a:t>) ve regresyon (</a:t>
            </a:r>
            <a:r>
              <a:rPr lang="tr-TR" sz="2400" dirty="0" err="1">
                <a:solidFill>
                  <a:srgbClr val="000000"/>
                </a:solidFill>
                <a:latin typeface="+mj-lt"/>
              </a:rPr>
              <a:t>regression</a:t>
            </a:r>
            <a:r>
              <a:rPr lang="tr-TR" sz="2400" dirty="0">
                <a:solidFill>
                  <a:srgbClr val="000000"/>
                </a:solidFill>
                <a:latin typeface="+mj-lt"/>
              </a:rPr>
              <a:t>) problemleri için kullanılır. KNN, basit ama güçlü bir algoritma olarak, veriye dayalı tahminler yapar. Özellikle </a:t>
            </a:r>
            <a:r>
              <a:rPr lang="tr-TR" sz="2400" dirty="0" err="1">
                <a:solidFill>
                  <a:srgbClr val="000000"/>
                </a:solidFill>
                <a:latin typeface="+mj-lt"/>
              </a:rPr>
              <a:t>sentiment</a:t>
            </a:r>
            <a:r>
              <a:rPr lang="tr-TR" sz="2400" dirty="0">
                <a:solidFill>
                  <a:srgbClr val="000000"/>
                </a:solidFill>
                <a:latin typeface="+mj-lt"/>
              </a:rPr>
              <a:t> </a:t>
            </a:r>
            <a:r>
              <a:rPr lang="tr-TR" sz="2400" dirty="0" err="1">
                <a:solidFill>
                  <a:srgbClr val="000000"/>
                </a:solidFill>
                <a:latin typeface="+mj-lt"/>
              </a:rPr>
              <a:t>analysis</a:t>
            </a:r>
            <a:r>
              <a:rPr lang="tr-TR" sz="2400" dirty="0">
                <a:solidFill>
                  <a:srgbClr val="000000"/>
                </a:solidFill>
                <a:latin typeface="+mj-lt"/>
              </a:rPr>
              <a:t> (duygu analizi) gibi metin sınıflandırma görevlerinde de yaygın olarak kullanılır.</a:t>
            </a:r>
            <a:endParaRPr lang="tr-TR" sz="2400" dirty="0">
              <a:latin typeface="+mj-lt"/>
            </a:endParaRPr>
          </a:p>
          <a:p>
            <a:br>
              <a:rPr lang="tr-TR" sz="2400" dirty="0">
                <a:latin typeface="+mj-lt"/>
              </a:rPr>
            </a:br>
          </a:p>
        </p:txBody>
      </p:sp>
      <p:pic>
        <p:nvPicPr>
          <p:cNvPr id="10242" name="Picture 2" descr="https://lh7-rt.googleusercontent.com/docsz/AD_4nXebiH_Ax2xVWvf0ZgVUSNjC4Mj-NvFppJmh1hwXsijafFFQsS5cVQ5fVwQwnyG3Itbp2cSMhPq4gFgitvdlFRWEZcAiiDUVYsXDDy3mKjc9zc7o0s3-0gj8f8GIqe_lIC26zXgnOA?key=D-r1oc-3R7i7GWct4H1qnCK-"/>
          <p:cNvPicPr>
            <a:picLocks noChangeAspect="1" noChangeArrowheads="1"/>
          </p:cNvPicPr>
          <p:nvPr/>
        </p:nvPicPr>
        <p:blipFill>
          <a:blip r:embed="rId1"/>
          <a:srcRect/>
          <a:stretch>
            <a:fillRect/>
          </a:stretch>
        </p:blipFill>
        <p:spPr bwMode="auto">
          <a:xfrm>
            <a:off x="282931" y="3516568"/>
            <a:ext cx="5562346" cy="2081684"/>
          </a:xfrm>
          <a:prstGeom prst="rect">
            <a:avLst/>
          </a:prstGeom>
          <a:noFill/>
        </p:spPr>
      </p:pic>
      <p:pic>
        <p:nvPicPr>
          <p:cNvPr id="10244" name="Picture 4" descr="https://lh7-rt.googleusercontent.com/docsz/AD_4nXfmMLmkt-hJeDQbDsiacyu3ciD5V2ixCQZJPRTg0GC3OS7yDo1amzhJT9rHfNMgQXl_yrg33MzPWu2eKsTZZB_yOqFyc5juu7nUMXhfYumNAslz9QpGIf_slX_7VGlO1hjqUiXf_A?key=D-r1oc-3R7i7GWct4H1qnCK-"/>
          <p:cNvPicPr>
            <a:picLocks noChangeAspect="1" noChangeArrowheads="1"/>
          </p:cNvPicPr>
          <p:nvPr/>
        </p:nvPicPr>
        <p:blipFill>
          <a:blip r:embed="rId2"/>
          <a:srcRect/>
          <a:stretch>
            <a:fillRect/>
          </a:stretch>
        </p:blipFill>
        <p:spPr bwMode="auto">
          <a:xfrm>
            <a:off x="685800" y="5793964"/>
            <a:ext cx="4493035" cy="449303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8305800" y="647700"/>
            <a:ext cx="7294445" cy="803783"/>
            <a:chOff x="0" y="0"/>
            <a:chExt cx="1921171" cy="211696"/>
          </a:xfrm>
        </p:grpSpPr>
        <p:sp>
          <p:nvSpPr>
            <p:cNvPr id="4" name="Freeform 4"/>
            <p:cNvSpPr/>
            <p:nvPr/>
          </p:nvSpPr>
          <p:spPr>
            <a:xfrm>
              <a:off x="0" y="0"/>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5" name="TextBox 5"/>
            <p:cNvSpPr txBox="1"/>
            <p:nvPr/>
          </p:nvSpPr>
          <p:spPr>
            <a:xfrm>
              <a:off x="0" y="-104775"/>
              <a:ext cx="1921171" cy="316471"/>
            </a:xfrm>
            <a:prstGeom prst="rect">
              <a:avLst/>
            </a:prstGeom>
          </p:spPr>
          <p:txBody>
            <a:bodyPr lIns="50800" tIns="50800" rIns="50800" bIns="50800" rtlCol="0" anchor="ctr"/>
            <a:lstStyle/>
            <a:p>
              <a:pPr algn="ctr">
                <a:lnSpc>
                  <a:spcPts val="4200"/>
                </a:lnSpc>
              </a:pPr>
              <a:r>
                <a:rPr lang="tr-TR" sz="3600" dirty="0" err="1">
                  <a:solidFill>
                    <a:schemeClr val="bg1"/>
                  </a:solidFill>
                  <a:latin typeface="Telegraf Bold" charset="-94" panose="020B0604020202020204"/>
                </a:rPr>
                <a:t>Decision</a:t>
              </a:r>
              <a:r>
                <a:rPr lang="tr-TR" sz="3600" dirty="0">
                  <a:solidFill>
                    <a:schemeClr val="bg1"/>
                  </a:solidFill>
                  <a:latin typeface="Telegraf Bold" charset="-94" panose="020B0604020202020204"/>
                </a:rPr>
                <a:t> </a:t>
              </a:r>
              <a:r>
                <a:rPr lang="tr-TR" sz="3600" dirty="0" err="1">
                  <a:solidFill>
                    <a:schemeClr val="bg1"/>
                  </a:solidFill>
                  <a:latin typeface="Telegraf Bold" charset="-94" panose="020B0604020202020204"/>
                </a:rPr>
                <a:t>Tree</a:t>
              </a:r>
              <a:r>
                <a:rPr lang="tr-TR" sz="3600" dirty="0">
                  <a:solidFill>
                    <a:schemeClr val="bg1"/>
                  </a:solidFill>
                  <a:latin typeface="Telegraf Bold" charset="-94" panose="020B0604020202020204"/>
                </a:rPr>
                <a:t> </a:t>
              </a:r>
              <a:endParaRPr lang="en-US" sz="3200" b="1" dirty="0">
                <a:solidFill>
                  <a:schemeClr val="bg1"/>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8" name="Dikdörtgen 7"/>
          <p:cNvSpPr/>
          <p:nvPr/>
        </p:nvSpPr>
        <p:spPr>
          <a:xfrm>
            <a:off x="8077200" y="2747058"/>
            <a:ext cx="9906000" cy="2625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sz="2800" b="1" dirty="0"/>
              <a:t>Modelin genel doğruluğu %79 olarak görüldü. </a:t>
            </a:r>
            <a:r>
              <a:rPr lang="tr-TR" sz="2800" b="1" dirty="0" err="1"/>
              <a:t>Precision’ların</a:t>
            </a:r>
            <a:r>
              <a:rPr lang="tr-TR" sz="2800" b="1" dirty="0"/>
              <a:t> ise her sınıfta 0.77 ile 0.81 arasında olduğu görüldü. Modelin her sınıf için yakın olmayan doğruluk oranları çıkarttığı ve dengeli bir model olmadığı görüldü. </a:t>
            </a:r>
            <a:r>
              <a:rPr lang="tr-TR" sz="2800" b="1" dirty="0" err="1"/>
              <a:t>Macro’nun</a:t>
            </a:r>
            <a:r>
              <a:rPr lang="tr-TR" sz="2800" b="1" dirty="0"/>
              <a:t> genel olarak 0.78 civarında olduğu gözlemlendi. Modelde en çok doğruluk payının nötr ve pozitifte olduğu gözlemlendi.</a:t>
            </a:r>
          </a:p>
        </p:txBody>
      </p:sp>
      <p:sp>
        <p:nvSpPr>
          <p:cNvPr id="7" name="Yuvarlatılmış Dikdörtgen 6"/>
          <p:cNvSpPr/>
          <p:nvPr/>
        </p:nvSpPr>
        <p:spPr>
          <a:xfrm>
            <a:off x="5867400" y="7124700"/>
            <a:ext cx="11811000" cy="2362200"/>
          </a:xfrm>
          <a:prstGeom prst="roundRect">
            <a:avLst/>
          </a:prstGeom>
          <a:solidFill>
            <a:srgbClr val="00B050"/>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tr-TR" sz="2800" dirty="0"/>
              <a:t>Sınıf 1’in 1710 doğru ile en iyi doğruluk oranına sahip seviye olduğu görüldü. Sınıf 0’ın ise 646 doğru ve toplamda 302 yanlışla ise en kötü doğruluk oranına sahip seviye olduğu görüldü.</a:t>
            </a:r>
          </a:p>
        </p:txBody>
      </p:sp>
      <p:pic>
        <p:nvPicPr>
          <p:cNvPr id="11266" name="Picture 2" descr="https://lh7-rt.googleusercontent.com/docsz/AD_4nXcjoMPw8mGQKOPIblj7zcD-QQY-IStb3sXmbjh9NT_b3ReyHDmbgfBoOdyiKBmP28PiU7ioNMukyyVs15NhgKvflXo3-3_N2kxKyR25rtg0HsJOE-gWFPitc_n7DC2bIii85JWoAg?key=D-r1oc-3R7i7GWct4H1qnCK-"/>
          <p:cNvPicPr>
            <a:picLocks noChangeAspect="1" noChangeArrowheads="1"/>
          </p:cNvPicPr>
          <p:nvPr/>
        </p:nvPicPr>
        <p:blipFill>
          <a:blip r:embed="rId1"/>
          <a:srcRect/>
          <a:stretch>
            <a:fillRect/>
          </a:stretch>
        </p:blipFill>
        <p:spPr bwMode="auto">
          <a:xfrm>
            <a:off x="609600" y="3009900"/>
            <a:ext cx="6355735" cy="2336093"/>
          </a:xfrm>
          <a:prstGeom prst="rect">
            <a:avLst/>
          </a:prstGeom>
          <a:noFill/>
        </p:spPr>
      </p:pic>
      <p:pic>
        <p:nvPicPr>
          <p:cNvPr id="11268" name="Picture 4" descr="https://lh7-rt.googleusercontent.com/docsz/AD_4nXfqW8xRZNwgc0xCCwgaR0x65B5lnowYbmunk0LQmYV6_tUAfvISP9qrn4FBNQL0m8mQDgcOkc1XjYNduANf5dNZm66qkOVzm-h28aE7qnEAygauTHn3M8LjdYO3WADNewvrZKxBIw?key=D-r1oc-3R7i7GWct4H1qnCK-"/>
          <p:cNvPicPr>
            <a:picLocks noChangeAspect="1" noChangeArrowheads="1"/>
          </p:cNvPicPr>
          <p:nvPr/>
        </p:nvPicPr>
        <p:blipFill>
          <a:blip r:embed="rId2"/>
          <a:srcRect/>
          <a:stretch>
            <a:fillRect/>
          </a:stretch>
        </p:blipFill>
        <p:spPr bwMode="auto">
          <a:xfrm>
            <a:off x="914400" y="5977304"/>
            <a:ext cx="3841295" cy="386908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8305800" y="647700"/>
            <a:ext cx="7294445" cy="803783"/>
            <a:chOff x="0" y="0"/>
            <a:chExt cx="1921171" cy="211696"/>
          </a:xfrm>
        </p:grpSpPr>
        <p:sp>
          <p:nvSpPr>
            <p:cNvPr id="4" name="Freeform 4"/>
            <p:cNvSpPr/>
            <p:nvPr/>
          </p:nvSpPr>
          <p:spPr>
            <a:xfrm>
              <a:off x="0" y="0"/>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5" name="TextBox 5"/>
            <p:cNvSpPr txBox="1"/>
            <p:nvPr/>
          </p:nvSpPr>
          <p:spPr>
            <a:xfrm>
              <a:off x="0" y="-104775"/>
              <a:ext cx="1921171" cy="316471"/>
            </a:xfrm>
            <a:prstGeom prst="rect">
              <a:avLst/>
            </a:prstGeom>
          </p:spPr>
          <p:txBody>
            <a:bodyPr lIns="50800" tIns="50800" rIns="50800" bIns="50800" rtlCol="0" anchor="ctr"/>
            <a:lstStyle/>
            <a:p>
              <a:pPr algn="ctr">
                <a:lnSpc>
                  <a:spcPts val="4200"/>
                </a:lnSpc>
              </a:pPr>
              <a:r>
                <a:rPr lang="tr-TR" sz="3600" dirty="0" err="1">
                  <a:solidFill>
                    <a:schemeClr val="bg1"/>
                  </a:solidFill>
                  <a:latin typeface="Telegraf Bold" charset="-94" panose="020B0604020202020204"/>
                </a:rPr>
                <a:t>Random</a:t>
              </a:r>
              <a:r>
                <a:rPr lang="tr-TR" sz="3600" dirty="0">
                  <a:solidFill>
                    <a:schemeClr val="bg1"/>
                  </a:solidFill>
                  <a:latin typeface="Telegraf Bold" charset="-94" panose="020B0604020202020204"/>
                </a:rPr>
                <a:t> </a:t>
              </a:r>
              <a:r>
                <a:rPr lang="tr-TR" sz="3600" dirty="0" err="1">
                  <a:solidFill>
                    <a:schemeClr val="bg1"/>
                  </a:solidFill>
                  <a:latin typeface="Telegraf Bold" charset="-94" panose="020B0604020202020204"/>
                </a:rPr>
                <a:t>Forest</a:t>
              </a:r>
              <a:r>
                <a:rPr lang="tr-TR" sz="3600" dirty="0">
                  <a:solidFill>
                    <a:schemeClr val="bg1"/>
                  </a:solidFill>
                  <a:latin typeface="Telegraf Bold" charset="-94" panose="020B0604020202020204"/>
                </a:rPr>
                <a:t> </a:t>
              </a:r>
              <a:endParaRPr lang="en-US" sz="3200" b="1" dirty="0">
                <a:solidFill>
                  <a:schemeClr val="bg1"/>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8" name="Dikdörtgen 7"/>
          <p:cNvSpPr/>
          <p:nvPr/>
        </p:nvSpPr>
        <p:spPr>
          <a:xfrm>
            <a:off x="6901721" y="3771900"/>
            <a:ext cx="11386279" cy="350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sz="2800" b="1" dirty="0"/>
              <a:t>Modelin genel doğruluk oranının %83 olduğu görüldü. Bu da TF/</a:t>
            </a:r>
            <a:r>
              <a:rPr lang="tr-TR" sz="2800" b="1" dirty="0" err="1"/>
              <a:t>IDF’İn</a:t>
            </a:r>
            <a:r>
              <a:rPr lang="tr-TR" sz="2800" b="1" dirty="0"/>
              <a:t> en iyi olarak </a:t>
            </a:r>
            <a:r>
              <a:rPr lang="tr-TR" sz="2800" b="1" dirty="0" err="1"/>
              <a:t>support</a:t>
            </a:r>
            <a:r>
              <a:rPr lang="tr-TR" sz="2800" b="1" dirty="0"/>
              <a:t> </a:t>
            </a:r>
            <a:r>
              <a:rPr lang="tr-TR" sz="2800" b="1" dirty="0" err="1"/>
              <a:t>vector</a:t>
            </a:r>
            <a:r>
              <a:rPr lang="tr-TR" sz="2800" b="1" dirty="0"/>
              <a:t> </a:t>
            </a:r>
            <a:r>
              <a:rPr lang="tr-TR" sz="2800" b="1" dirty="0" err="1"/>
              <a:t>machine</a:t>
            </a:r>
            <a:r>
              <a:rPr lang="tr-TR" sz="2800" b="1" dirty="0"/>
              <a:t> ve </a:t>
            </a:r>
            <a:r>
              <a:rPr lang="tr-TR" sz="2800" b="1" dirty="0" err="1"/>
              <a:t>random</a:t>
            </a:r>
            <a:r>
              <a:rPr lang="tr-TR" sz="2800" b="1" dirty="0"/>
              <a:t> </a:t>
            </a:r>
            <a:r>
              <a:rPr lang="tr-TR" sz="2800" b="1" dirty="0" err="1"/>
              <a:t>forest</a:t>
            </a:r>
            <a:r>
              <a:rPr lang="tr-TR" sz="2800" b="1" dirty="0"/>
              <a:t> modelleriyle çalıştığını gösterdi. Precision değerlerinin 0.79’la 0.91 arasında olduğu gözlemlendi. Bu aslında geniş bir aralık olsa da en düşük değerinin bile 0.79 olması modelin doğruluğunun iyi bir seviyede olduğunu gösterdi. 0. seviyenin 0.91 olan </a:t>
            </a:r>
            <a:r>
              <a:rPr lang="tr-TR" sz="2800" b="1" dirty="0" err="1"/>
              <a:t>precision’u</a:t>
            </a:r>
            <a:r>
              <a:rPr lang="tr-TR" sz="2800" b="1" dirty="0"/>
              <a:t> TF/IDF ile bulduğumuz en iyi </a:t>
            </a:r>
            <a:r>
              <a:rPr lang="tr-TR" sz="2800" b="1" dirty="0" err="1"/>
              <a:t>precision</a:t>
            </a:r>
            <a:r>
              <a:rPr lang="tr-TR" sz="2800" b="1" dirty="0"/>
              <a:t> değeri oldu.  Macro değerinin 0.83 olması ise bize modelin gerçekten iyi eğitilmiş olduğunu gösterdi.</a:t>
            </a:r>
          </a:p>
        </p:txBody>
      </p:sp>
      <p:sp>
        <p:nvSpPr>
          <p:cNvPr id="10" name="Yuvarlatılmış Dikdörtgen 9"/>
          <p:cNvSpPr/>
          <p:nvPr/>
        </p:nvSpPr>
        <p:spPr>
          <a:xfrm>
            <a:off x="5257800" y="7639219"/>
            <a:ext cx="11811000" cy="2362200"/>
          </a:xfrm>
          <a:prstGeom prst="roundRect">
            <a:avLst/>
          </a:prstGeom>
          <a:solidFill>
            <a:srgbClr val="00B050"/>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tr-TR" sz="2800" dirty="0" err="1"/>
              <a:t>Matrix’te</a:t>
            </a:r>
            <a:r>
              <a:rPr lang="tr-TR" sz="2800" dirty="0"/>
              <a:t> de görüldüğü üzere modelin en iyi doğruluk oranına sahip seviyesi 1. seviye oldu. En düşük olan seviye ise 636 doğruyla 0. seviye oldu.</a:t>
            </a:r>
          </a:p>
        </p:txBody>
      </p:sp>
      <p:pic>
        <p:nvPicPr>
          <p:cNvPr id="12290" name="Picture 2" descr="https://lh7-rt.googleusercontent.com/docsz/AD_4nXdnEis9P8U3aob8HNr8AuCwkcs0U9tWkAnajzymR1iinoAg4b5SSm-gcMLDLsvOrrpHbUScoGc_xtHazE8EuTWuNsNEizCnt8swiHzH0Y4X71HAdqrURcAtG68IhL2YmbbMJLWsUQ?key=D-r1oc-3R7i7GWct4H1qnCK-"/>
          <p:cNvPicPr>
            <a:picLocks noChangeAspect="1" noChangeArrowheads="1"/>
          </p:cNvPicPr>
          <p:nvPr/>
        </p:nvPicPr>
        <p:blipFill>
          <a:blip r:embed="rId1"/>
          <a:srcRect/>
          <a:stretch>
            <a:fillRect/>
          </a:stretch>
        </p:blipFill>
        <p:spPr bwMode="auto">
          <a:xfrm>
            <a:off x="590550" y="2476500"/>
            <a:ext cx="5759582" cy="2209800"/>
          </a:xfrm>
          <a:prstGeom prst="rect">
            <a:avLst/>
          </a:prstGeom>
          <a:noFill/>
        </p:spPr>
      </p:pic>
      <p:pic>
        <p:nvPicPr>
          <p:cNvPr id="12292" name="Picture 4" descr="https://lh7-rt.googleusercontent.com/docsz/AD_4nXdirz3YkuJwSN12uGe60bkzY-ZAuUphS4O3_3qqAOLlqMAgtyeM00c8XVvlDZZd0oq0Un4hS3tMgkKTMcyKuVKIVxVFD37deAOPDqZJ-wg3l7cOqeqJDxy641KQajwul_wropgjyQ?key=D-r1oc-3R7i7GWct4H1qnCK-"/>
          <p:cNvPicPr>
            <a:picLocks noChangeAspect="1" noChangeArrowheads="1"/>
          </p:cNvPicPr>
          <p:nvPr/>
        </p:nvPicPr>
        <p:blipFill>
          <a:blip r:embed="rId2"/>
          <a:srcRect/>
          <a:stretch>
            <a:fillRect/>
          </a:stretch>
        </p:blipFill>
        <p:spPr bwMode="auto">
          <a:xfrm>
            <a:off x="666135" y="5922218"/>
            <a:ext cx="3829050" cy="38766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86757" y="3754522"/>
            <a:ext cx="20061513" cy="0"/>
          </a:xfrm>
          <a:prstGeom prst="line">
            <a:avLst/>
          </a:prstGeom>
          <a:ln w="28575" cap="flat">
            <a:solidFill>
              <a:srgbClr val="02B676"/>
            </a:solidFill>
            <a:prstDash val="solid"/>
            <a:headEnd type="none" w="sm" len="sm"/>
            <a:tailEnd type="none" w="sm" len="sm"/>
          </a:ln>
        </p:spPr>
        <p:txBody>
          <a:bodyPr/>
          <a:lstStyle/>
          <a:p/>
        </p:txBody>
      </p:sp>
      <p:sp>
        <p:nvSpPr>
          <p:cNvPr id="3" name="TextBox 3"/>
          <p:cNvSpPr txBox="1"/>
          <p:nvPr/>
        </p:nvSpPr>
        <p:spPr>
          <a:xfrm>
            <a:off x="965200" y="1019175"/>
            <a:ext cx="8115300" cy="2625021"/>
          </a:xfrm>
          <a:prstGeom prst="rect">
            <a:avLst/>
          </a:prstGeom>
        </p:spPr>
        <p:txBody>
          <a:bodyPr lIns="0" tIns="0" rIns="0" bIns="0" rtlCol="0" anchor="t">
            <a:spAutoFit/>
          </a:bodyPr>
          <a:lstStyle/>
          <a:p>
            <a:pPr>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Sonuç:</a:t>
            </a:r>
            <a:r>
              <a:rPr lang="tr-TR" sz="45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TF/IDF</a:t>
            </a:r>
            <a:r>
              <a:rPr lang="tr" sz="45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a:t>
            </a:r>
            <a:r>
              <a:rPr lang="tr-TR" sz="45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TEKNİĞİ İLE MODELLERİN</a:t>
            </a:r>
            <a:r>
              <a:rPr lang="tr" sz="45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a:t>
            </a:r>
            <a:r>
              <a:rPr lang="tr-TR" sz="45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KARŞILAŞTIRILMASI</a:t>
            </a:r>
            <a:endParaRPr lang="en-US" sz="45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5" name="Yuvarlatılmış Çapraz Köşeli Dikdörtgen 4"/>
          <p:cNvSpPr/>
          <p:nvPr/>
        </p:nvSpPr>
        <p:spPr>
          <a:xfrm>
            <a:off x="1026641" y="4634649"/>
            <a:ext cx="16497300" cy="5486400"/>
          </a:xfrm>
          <a:prstGeom prst="round2Diag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b="1" dirty="0">
                <a:solidFill>
                  <a:schemeClr val="tx1"/>
                </a:solidFill>
              </a:rPr>
              <a:t> </a:t>
            </a:r>
            <a:r>
              <a:rPr lang="tr-TR" sz="4000" b="1" dirty="0">
                <a:solidFill>
                  <a:schemeClr val="tx1"/>
                </a:solidFill>
              </a:rPr>
              <a:t>TF/IDF yöntemi kullanılarak yapılan duygu analizinde 6 farklı model kullanıldı. Bu modeller arasında en iyi doğruluk oranına sahip olan model %83 ile </a:t>
            </a:r>
            <a:r>
              <a:rPr lang="tr-TR" sz="4000" b="1" dirty="0" err="1">
                <a:solidFill>
                  <a:schemeClr val="tx1"/>
                </a:solidFill>
              </a:rPr>
              <a:t>Random</a:t>
            </a:r>
            <a:r>
              <a:rPr lang="tr-TR" sz="4000" b="1" dirty="0">
                <a:solidFill>
                  <a:schemeClr val="tx1"/>
                </a:solidFill>
              </a:rPr>
              <a:t> </a:t>
            </a:r>
            <a:r>
              <a:rPr lang="tr-TR" sz="4000" b="1" dirty="0" err="1">
                <a:solidFill>
                  <a:schemeClr val="tx1"/>
                </a:solidFill>
              </a:rPr>
              <a:t>Forest</a:t>
            </a:r>
            <a:r>
              <a:rPr lang="tr-TR" sz="4000" b="1" dirty="0">
                <a:solidFill>
                  <a:schemeClr val="tx1"/>
                </a:solidFill>
              </a:rPr>
              <a:t> modeli oldu. En düşük doğruluk oranına sahip model ise %73 ile KNN olduğu görüldü. </a:t>
            </a:r>
            <a:r>
              <a:rPr lang="tr-TR" sz="4000" b="1" dirty="0" err="1">
                <a:solidFill>
                  <a:schemeClr val="tx1"/>
                </a:solidFill>
              </a:rPr>
              <a:t>Random</a:t>
            </a:r>
            <a:r>
              <a:rPr lang="tr-TR" sz="4000" b="1" dirty="0">
                <a:solidFill>
                  <a:schemeClr val="tx1"/>
                </a:solidFill>
              </a:rPr>
              <a:t> </a:t>
            </a:r>
            <a:r>
              <a:rPr lang="tr-TR" sz="4000" b="1" dirty="0" err="1">
                <a:solidFill>
                  <a:schemeClr val="tx1"/>
                </a:solidFill>
              </a:rPr>
              <a:t>Forest</a:t>
            </a:r>
            <a:r>
              <a:rPr lang="tr-TR" sz="4000" b="1" dirty="0">
                <a:solidFill>
                  <a:schemeClr val="tx1"/>
                </a:solidFill>
              </a:rPr>
              <a:t>, </a:t>
            </a:r>
            <a:r>
              <a:rPr lang="tr-TR" sz="4000" b="1" dirty="0" err="1">
                <a:solidFill>
                  <a:schemeClr val="tx1"/>
                </a:solidFill>
              </a:rPr>
              <a:t>Logistic</a:t>
            </a:r>
            <a:r>
              <a:rPr lang="tr-TR" sz="4000" b="1" dirty="0">
                <a:solidFill>
                  <a:schemeClr val="tx1"/>
                </a:solidFill>
              </a:rPr>
              <a:t> </a:t>
            </a:r>
            <a:r>
              <a:rPr lang="tr-TR" sz="4000" b="1" dirty="0" err="1">
                <a:solidFill>
                  <a:schemeClr val="tx1"/>
                </a:solidFill>
              </a:rPr>
              <a:t>Regression</a:t>
            </a:r>
            <a:r>
              <a:rPr lang="tr-TR" sz="4000" b="1" dirty="0">
                <a:solidFill>
                  <a:schemeClr val="tx1"/>
                </a:solidFill>
              </a:rPr>
              <a:t> ve </a:t>
            </a:r>
            <a:r>
              <a:rPr lang="tr-TR" sz="4000" b="1" dirty="0" err="1">
                <a:solidFill>
                  <a:schemeClr val="tx1"/>
                </a:solidFill>
              </a:rPr>
              <a:t>Support</a:t>
            </a:r>
            <a:r>
              <a:rPr lang="tr-TR" sz="4000" b="1" dirty="0">
                <a:solidFill>
                  <a:schemeClr val="tx1"/>
                </a:solidFill>
              </a:rPr>
              <a:t> Machine </a:t>
            </a:r>
            <a:r>
              <a:rPr lang="tr-TR" sz="4000" b="1" dirty="0" err="1">
                <a:solidFill>
                  <a:schemeClr val="tx1"/>
                </a:solidFill>
              </a:rPr>
              <a:t>Vector</a:t>
            </a:r>
            <a:r>
              <a:rPr lang="tr-TR" sz="4000" b="1" dirty="0">
                <a:solidFill>
                  <a:schemeClr val="tx1"/>
                </a:solidFill>
              </a:rPr>
              <a:t> modelleriyle daha uyumlu çalıştığı, diğer modellemelerde ise ortalama değerlerde doğruluk oranı ile çalıştığı görüldü.</a:t>
            </a:r>
          </a:p>
        </p:txBody>
      </p:sp>
      <p:pic>
        <p:nvPicPr>
          <p:cNvPr id="6146" name="Picture 2" descr="Makine Öğrenmesi (Machine Learning) Nedir? • Turhost Blog"/>
          <p:cNvPicPr>
            <a:picLocks noChangeAspect="1" noChangeArrowheads="1"/>
          </p:cNvPicPr>
          <p:nvPr/>
        </p:nvPicPr>
        <p:blipFill>
          <a:blip r:embed="rId1"/>
          <a:srcRect/>
          <a:stretch>
            <a:fillRect/>
          </a:stretch>
        </p:blipFill>
        <p:spPr bwMode="auto">
          <a:xfrm>
            <a:off x="9499893" y="647701"/>
            <a:ext cx="4898104" cy="306452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grpSp>
        <p:nvGrpSpPr>
          <p:cNvPr id="2" name="Group 2"/>
          <p:cNvGrpSpPr/>
          <p:nvPr/>
        </p:nvGrpSpPr>
        <p:grpSpPr>
          <a:xfrm>
            <a:off x="253333" y="2797141"/>
            <a:ext cx="6026680" cy="2797449"/>
            <a:chOff x="0" y="-38100"/>
            <a:chExt cx="1737573" cy="1219968"/>
          </a:xfrm>
        </p:grpSpPr>
        <p:sp>
          <p:nvSpPr>
            <p:cNvPr id="3" name="Freeform 3"/>
            <p:cNvSpPr/>
            <p:nvPr/>
          </p:nvSpPr>
          <p:spPr>
            <a:xfrm>
              <a:off x="0" y="50730"/>
              <a:ext cx="1737573" cy="1131138"/>
            </a:xfrm>
            <a:custGeom>
              <a:avLst/>
              <a:rect l="l" t="t" r="r" b="b"/>
              <a:pathLst>
                <a:path w="1737573" h="1131138">
                  <a:moveTo>
                    <a:pt x="19431" y="0"/>
                  </a:moveTo>
                  <a:lnTo>
                    <a:pt x="1718142" y="0"/>
                  </a:lnTo>
                  <a:cubicBezTo>
                    <a:pt x="1723296" y="0"/>
                    <a:pt x="1728238" y="2047"/>
                    <a:pt x="1731882" y="5691"/>
                  </a:cubicBezTo>
                  <a:cubicBezTo>
                    <a:pt x="1735526" y="9335"/>
                    <a:pt x="1737573" y="14277"/>
                    <a:pt x="1737573" y="19431"/>
                  </a:cubicBezTo>
                  <a:lnTo>
                    <a:pt x="1737573" y="1111707"/>
                  </a:lnTo>
                  <a:cubicBezTo>
                    <a:pt x="1737573" y="1116860"/>
                    <a:pt x="1735526" y="1121802"/>
                    <a:pt x="1731882" y="1125446"/>
                  </a:cubicBezTo>
                  <a:cubicBezTo>
                    <a:pt x="1728238" y="1129090"/>
                    <a:pt x="1723296" y="1131138"/>
                    <a:pt x="1718142" y="1131138"/>
                  </a:cubicBezTo>
                  <a:lnTo>
                    <a:pt x="19431" y="1131138"/>
                  </a:lnTo>
                  <a:cubicBezTo>
                    <a:pt x="8699" y="1131138"/>
                    <a:pt x="0" y="1122438"/>
                    <a:pt x="0" y="1111707"/>
                  </a:cubicBezTo>
                  <a:lnTo>
                    <a:pt x="0" y="19431"/>
                  </a:lnTo>
                  <a:cubicBezTo>
                    <a:pt x="0" y="14277"/>
                    <a:pt x="2047" y="9335"/>
                    <a:pt x="5691" y="5691"/>
                  </a:cubicBezTo>
                  <a:cubicBezTo>
                    <a:pt x="9335" y="2047"/>
                    <a:pt x="14277" y="0"/>
                    <a:pt x="19431" y="0"/>
                  </a:cubicBezTo>
                  <a:close/>
                </a:path>
              </a:pathLst>
            </a:custGeom>
            <a:solidFill>
              <a:srgbClr val="02B676">
                <a:alpha val="69804"/>
              </a:srgbClr>
            </a:solidFill>
          </p:spPr>
          <p:txBody>
            <a:bodyPr/>
            <a:lstStyle/>
            <a:p/>
          </p:txBody>
        </p:sp>
        <p:sp>
          <p:nvSpPr>
            <p:cNvPr id="4" name="TextBox 4"/>
            <p:cNvSpPr txBox="1"/>
            <p:nvPr/>
          </p:nvSpPr>
          <p:spPr>
            <a:xfrm>
              <a:off x="0" y="-38100"/>
              <a:ext cx="1737573" cy="1169238"/>
            </a:xfrm>
            <a:prstGeom prst="rect">
              <a:avLst/>
            </a:prstGeom>
          </p:spPr>
          <p:txBody>
            <a:bodyPr lIns="80497" tIns="80497" rIns="80497" bIns="80497" rtlCol="0" anchor="ctr"/>
            <a:lstStyle/>
            <a:p>
              <a:pPr algn="ctr">
                <a:lnSpc>
                  <a:spcPts val="3599"/>
                </a:lnSpc>
              </a:pPr>
            </a:p>
          </p:txBody>
        </p:sp>
      </p:grpSp>
      <p:grpSp>
        <p:nvGrpSpPr>
          <p:cNvPr id="5" name="Group 5"/>
          <p:cNvGrpSpPr/>
          <p:nvPr/>
        </p:nvGrpSpPr>
        <p:grpSpPr>
          <a:xfrm>
            <a:off x="3450501" y="6382695"/>
            <a:ext cx="6550912" cy="3630567"/>
            <a:chOff x="0" y="0"/>
            <a:chExt cx="1737573" cy="1131138"/>
          </a:xfrm>
        </p:grpSpPr>
        <p:sp>
          <p:nvSpPr>
            <p:cNvPr id="6" name="Freeform 6"/>
            <p:cNvSpPr/>
            <p:nvPr/>
          </p:nvSpPr>
          <p:spPr>
            <a:xfrm>
              <a:off x="0" y="0"/>
              <a:ext cx="1737573" cy="1131138"/>
            </a:xfrm>
            <a:custGeom>
              <a:avLst/>
              <a:rect l="l" t="t" r="r" b="b"/>
              <a:pathLst>
                <a:path w="1737573" h="1131138">
                  <a:moveTo>
                    <a:pt x="19431" y="0"/>
                  </a:moveTo>
                  <a:lnTo>
                    <a:pt x="1718142" y="0"/>
                  </a:lnTo>
                  <a:cubicBezTo>
                    <a:pt x="1723296" y="0"/>
                    <a:pt x="1728238" y="2047"/>
                    <a:pt x="1731882" y="5691"/>
                  </a:cubicBezTo>
                  <a:cubicBezTo>
                    <a:pt x="1735526" y="9335"/>
                    <a:pt x="1737573" y="14277"/>
                    <a:pt x="1737573" y="19431"/>
                  </a:cubicBezTo>
                  <a:lnTo>
                    <a:pt x="1737573" y="1111707"/>
                  </a:lnTo>
                  <a:cubicBezTo>
                    <a:pt x="1737573" y="1116860"/>
                    <a:pt x="1735526" y="1121802"/>
                    <a:pt x="1731882" y="1125446"/>
                  </a:cubicBezTo>
                  <a:cubicBezTo>
                    <a:pt x="1728238" y="1129090"/>
                    <a:pt x="1723296" y="1131138"/>
                    <a:pt x="1718142" y="1131138"/>
                  </a:cubicBezTo>
                  <a:lnTo>
                    <a:pt x="19431" y="1131138"/>
                  </a:lnTo>
                  <a:cubicBezTo>
                    <a:pt x="8699" y="1131138"/>
                    <a:pt x="0" y="1122438"/>
                    <a:pt x="0" y="1111707"/>
                  </a:cubicBezTo>
                  <a:lnTo>
                    <a:pt x="0" y="19431"/>
                  </a:lnTo>
                  <a:cubicBezTo>
                    <a:pt x="0" y="14277"/>
                    <a:pt x="2047" y="9335"/>
                    <a:pt x="5691" y="5691"/>
                  </a:cubicBezTo>
                  <a:cubicBezTo>
                    <a:pt x="9335" y="2047"/>
                    <a:pt x="14277" y="0"/>
                    <a:pt x="19431" y="0"/>
                  </a:cubicBezTo>
                  <a:close/>
                </a:path>
              </a:pathLst>
            </a:custGeom>
            <a:solidFill>
              <a:srgbClr val="02B676">
                <a:alpha val="69804"/>
              </a:srgbClr>
            </a:solidFill>
          </p:spPr>
          <p:txBody>
            <a:bodyPr/>
            <a:lstStyle/>
            <a:p/>
          </p:txBody>
        </p:sp>
        <p:sp>
          <p:nvSpPr>
            <p:cNvPr id="7" name="TextBox 7"/>
            <p:cNvSpPr txBox="1"/>
            <p:nvPr/>
          </p:nvSpPr>
          <p:spPr>
            <a:xfrm>
              <a:off x="0" y="-38100"/>
              <a:ext cx="1737573" cy="1169238"/>
            </a:xfrm>
            <a:prstGeom prst="rect">
              <a:avLst/>
            </a:prstGeom>
          </p:spPr>
          <p:txBody>
            <a:bodyPr lIns="80497" tIns="80497" rIns="80497" bIns="80497" rtlCol="0" anchor="ctr"/>
            <a:lstStyle/>
            <a:p>
              <a:pPr algn="ctr">
                <a:lnSpc>
                  <a:spcPts val="3599"/>
                </a:lnSpc>
              </a:pPr>
            </a:p>
          </p:txBody>
        </p:sp>
      </p:grpSp>
      <p:sp>
        <p:nvSpPr>
          <p:cNvPr id="10" name="TextBox 10"/>
          <p:cNvSpPr txBox="1"/>
          <p:nvPr/>
        </p:nvSpPr>
        <p:spPr>
          <a:xfrm>
            <a:off x="7151827" y="2727051"/>
            <a:ext cx="3984347" cy="2681123"/>
          </a:xfrm>
          <a:prstGeom prst="rect">
            <a:avLst/>
          </a:prstGeom>
        </p:spPr>
        <p:txBody>
          <a:bodyPr lIns="80497" tIns="80497" rIns="80497" bIns="80497" rtlCol="0" anchor="ctr"/>
          <a:lstStyle/>
          <a:p>
            <a:pPr algn="ctr">
              <a:lnSpc>
                <a:spcPts val="3599"/>
              </a:lnSpc>
            </a:pPr>
          </a:p>
        </p:txBody>
      </p:sp>
      <p:grpSp>
        <p:nvGrpSpPr>
          <p:cNvPr id="26" name="Group 26"/>
          <p:cNvGrpSpPr/>
          <p:nvPr/>
        </p:nvGrpSpPr>
        <p:grpSpPr>
          <a:xfrm>
            <a:off x="2573254" y="2657163"/>
            <a:ext cx="938900" cy="938900"/>
            <a:chOff x="0" y="0"/>
            <a:chExt cx="812800" cy="812800"/>
          </a:xfrm>
        </p:grpSpPr>
        <p:sp>
          <p:nvSpPr>
            <p:cNvPr id="27" name="Freeform 27"/>
            <p:cNvSpPr/>
            <p:nvPr/>
          </p:nvSpPr>
          <p:spPr>
            <a:xfrm>
              <a:off x="0" y="0"/>
              <a:ext cx="812800" cy="812800"/>
            </a:xfrm>
            <a:custGeom>
              <a:av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E6"/>
            </a:solidFill>
            <a:ln w="38100" cap="sq">
              <a:solidFill>
                <a:srgbClr val="292828"/>
              </a:solidFill>
              <a:prstDash val="solid"/>
              <a:miter/>
            </a:ln>
          </p:spPr>
          <p:txBody>
            <a:bodyPr/>
            <a:lstStyle/>
            <a:p/>
          </p:txBody>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5399"/>
                </a:lnSpc>
              </a:pPr>
            </a:p>
          </p:txBody>
        </p:sp>
      </p:grpSp>
      <p:grpSp>
        <p:nvGrpSpPr>
          <p:cNvPr id="29" name="Group 29"/>
          <p:cNvGrpSpPr/>
          <p:nvPr/>
        </p:nvGrpSpPr>
        <p:grpSpPr>
          <a:xfrm>
            <a:off x="6090946" y="5813570"/>
            <a:ext cx="938900" cy="938900"/>
            <a:chOff x="0" y="0"/>
            <a:chExt cx="812800" cy="812800"/>
          </a:xfrm>
        </p:grpSpPr>
        <p:sp>
          <p:nvSpPr>
            <p:cNvPr id="30" name="Freeform 30"/>
            <p:cNvSpPr/>
            <p:nvPr/>
          </p:nvSpPr>
          <p:spPr>
            <a:xfrm>
              <a:off x="0" y="0"/>
              <a:ext cx="812800" cy="812800"/>
            </a:xfrm>
            <a:custGeom>
              <a:av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E6"/>
            </a:solidFill>
            <a:ln w="38100" cap="sq">
              <a:solidFill>
                <a:srgbClr val="292828"/>
              </a:solidFill>
              <a:prstDash val="solid"/>
              <a:miter/>
            </a:ln>
          </p:spPr>
          <p:txBody>
            <a:bodyPr/>
            <a:lstStyle/>
            <a:p/>
          </p:txBody>
        </p:sp>
        <p:sp>
          <p:nvSpPr>
            <p:cNvPr id="31" name="TextBox 31"/>
            <p:cNvSpPr txBox="1"/>
            <p:nvPr/>
          </p:nvSpPr>
          <p:spPr>
            <a:xfrm>
              <a:off x="76200" y="28575"/>
              <a:ext cx="660400" cy="708025"/>
            </a:xfrm>
            <a:prstGeom prst="rect">
              <a:avLst/>
            </a:prstGeom>
          </p:spPr>
          <p:txBody>
            <a:bodyPr lIns="50800" tIns="50800" rIns="50800" bIns="50800" rtlCol="0" anchor="ctr"/>
            <a:lstStyle/>
            <a:p>
              <a:pPr algn="ctr">
                <a:lnSpc>
                  <a:spcPts val="5399"/>
                </a:lnSpc>
              </a:pPr>
            </a:p>
          </p:txBody>
        </p:sp>
      </p:grpSp>
      <p:sp>
        <p:nvSpPr>
          <p:cNvPr id="38" name="TextBox 38"/>
          <p:cNvSpPr txBox="1"/>
          <p:nvPr/>
        </p:nvSpPr>
        <p:spPr>
          <a:xfrm>
            <a:off x="1028700" y="1019175"/>
            <a:ext cx="11468100" cy="897682"/>
          </a:xfrm>
          <a:prstGeom prst="rect">
            <a:avLst/>
          </a:prstGeom>
        </p:spPr>
        <p:txBody>
          <a:bodyPr wrap="square"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DERİN ÖĞRENME MODELLERİ</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39" name="TextBox 39"/>
          <p:cNvSpPr txBox="1"/>
          <p:nvPr/>
        </p:nvSpPr>
        <p:spPr>
          <a:xfrm>
            <a:off x="1267542" y="3617968"/>
            <a:ext cx="3534735" cy="393791"/>
          </a:xfrm>
          <a:prstGeom prst="rect">
            <a:avLst/>
          </a:prstGeom>
        </p:spPr>
        <p:txBody>
          <a:bodyPr lIns="0" tIns="0" rIns="0" bIns="0" rtlCol="0" anchor="t">
            <a:spAutoFit/>
          </a:bodyPr>
          <a:lstStyle/>
          <a:p>
            <a:pPr algn="ctr">
              <a:lnSpc>
                <a:spcPts val="3000"/>
              </a:lnSpc>
            </a:pPr>
            <a:r>
              <a:rPr lang="tr-TR" sz="30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rPr>
              <a:t>CNN  MODEL</a:t>
            </a:r>
            <a:r>
              <a:rPr lang="tr" sz="30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rPr>
              <a:t>İ</a:t>
            </a:r>
            <a:endParaRPr lang="en-US" sz="30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endParaRPr>
          </a:p>
        </p:txBody>
      </p:sp>
      <p:sp>
        <p:nvSpPr>
          <p:cNvPr id="40" name="TextBox 40"/>
          <p:cNvSpPr txBox="1"/>
          <p:nvPr/>
        </p:nvSpPr>
        <p:spPr>
          <a:xfrm>
            <a:off x="382045" y="4294298"/>
            <a:ext cx="5803189" cy="1212281"/>
          </a:xfrm>
          <a:prstGeom prst="rect">
            <a:avLst/>
          </a:prstGeom>
        </p:spPr>
        <p:txBody>
          <a:bodyPr wrap="square" lIns="0" tIns="0" rIns="0" bIns="0" rtlCol="0" anchor="t">
            <a:spAutoFit/>
          </a:bodyPr>
          <a:lstStyle/>
          <a:p>
            <a:pPr algn="ctr">
              <a:lnSpc>
                <a:spcPts val="2400"/>
              </a:lnSpc>
            </a:pPr>
            <a:r>
              <a:rPr lang="tr"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M</a:t>
            </a:r>
            <a:r>
              <a:rPr lang="tr-TR"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etin verisinden duygusal özellikleri çıkarmak için genellikle kelime vektörlerini (Word2Vec veya GloVe) giriş olarak alır. </a:t>
            </a:r>
            <a:r>
              <a:rPr lang="tr"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M</a:t>
            </a:r>
            <a:r>
              <a:rPr lang="tr-TR"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etindeki kelime</a:t>
            </a:r>
            <a:r>
              <a:rPr lang="tr"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ilişkileri</a:t>
            </a:r>
            <a:r>
              <a:rPr lang="tr-TR"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tr"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için </a:t>
            </a:r>
            <a:r>
              <a:rPr lang="tr-TR"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(convolutional layers) kullanır. </a:t>
            </a:r>
            <a:endPar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sp>
        <p:nvSpPr>
          <p:cNvPr id="41" name="TextBox 41"/>
          <p:cNvSpPr txBox="1"/>
          <p:nvPr/>
        </p:nvSpPr>
        <p:spPr>
          <a:xfrm>
            <a:off x="3721530" y="7377423"/>
            <a:ext cx="6188524" cy="1821881"/>
          </a:xfrm>
          <a:prstGeom prst="rect">
            <a:avLst/>
          </a:prstGeom>
        </p:spPr>
        <p:txBody>
          <a:bodyPr wrap="square" lIns="0" tIns="0" rIns="0" bIns="0" rtlCol="0" anchor="t">
            <a:spAutoFit/>
          </a:bodyPr>
          <a:lstStyle/>
          <a:p>
            <a:pPr algn="ctr">
              <a:lnSpc>
                <a:spcPts val="2400"/>
              </a:lnSpc>
            </a:pPr>
            <a:r>
              <a:rPr lang="tr-TR"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H</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er</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zaman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adımında</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bir</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hücre</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durumu</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ve</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gizli</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durum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kullanarak</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giriş</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verilerini</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işler</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unutma</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güncelleme</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ve</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çıktı</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kapıları</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aracılığıyla</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bilgiyi</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seçici</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bir</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şekilde</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saklar</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veya</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unutarak</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zaman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içindeki</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bağımlılıkları</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öğrenir</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a:t>
            </a:r>
            <a:r>
              <a:rPr lang="tr"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D</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uygu analizinde kullanılan en etkili modellerden biridir.</a:t>
            </a:r>
          </a:p>
        </p:txBody>
      </p:sp>
      <p:sp>
        <p:nvSpPr>
          <p:cNvPr id="46" name="TextBox 46"/>
          <p:cNvSpPr txBox="1"/>
          <p:nvPr/>
        </p:nvSpPr>
        <p:spPr>
          <a:xfrm>
            <a:off x="3966586" y="6860219"/>
            <a:ext cx="5917022" cy="393791"/>
          </a:xfrm>
          <a:prstGeom prst="rect">
            <a:avLst/>
          </a:prstGeom>
        </p:spPr>
        <p:txBody>
          <a:bodyPr wrap="square" lIns="0" tIns="0" rIns="0" bIns="0" rtlCol="0" anchor="t">
            <a:spAutoFit/>
          </a:bodyPr>
          <a:lstStyle/>
          <a:p>
            <a:pPr algn="ctr">
              <a:lnSpc>
                <a:spcPts val="3000"/>
              </a:lnSpc>
            </a:pPr>
            <a:r>
              <a:rPr lang="en-US" sz="3000" spc="147"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LSTM TABANLI RNN  MODELİ</a:t>
            </a:r>
          </a:p>
        </p:txBody>
      </p:sp>
      <p:sp>
        <p:nvSpPr>
          <p:cNvPr id="48" name="TextBox 48"/>
          <p:cNvSpPr txBox="1"/>
          <p:nvPr/>
        </p:nvSpPr>
        <p:spPr>
          <a:xfrm>
            <a:off x="3477875" y="6627451"/>
            <a:ext cx="6446345" cy="774791"/>
          </a:xfrm>
          <a:prstGeom prst="rect">
            <a:avLst/>
          </a:prstGeom>
        </p:spPr>
        <p:txBody>
          <a:bodyPr wrap="square" lIns="0" tIns="0" rIns="0" bIns="0" rtlCol="0" anchor="t">
            <a:spAutoFit/>
          </a:bodyPr>
          <a:lstStyle/>
          <a:p>
            <a:pPr algn="ctr">
              <a:lnSpc>
                <a:spcPts val="3000"/>
              </a:lnSpc>
            </a:pPr>
            <a:endParaRPr lang="en-US" sz="3000" spc="147"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pic>
        <p:nvPicPr>
          <p:cNvPr id="52" name="Resim 51"/>
          <p:cNvPicPr>
            <a:picLocks noChangeAspect="1"/>
          </p:cNvPicPr>
          <p:nvPr/>
        </p:nvPicPr>
        <p:blipFill>
          <a:blip r:embed="rId1"/>
          <a:srcRect/>
          <a:stretch>
            <a:fillRect/>
          </a:stretch>
        </p:blipFill>
        <p:spPr>
          <a:xfrm>
            <a:off x="12664217" y="-4459"/>
            <a:ext cx="4900085" cy="2879715"/>
          </a:xfrm>
          <a:prstGeom prst="rect">
            <a:avLst/>
          </a:prstGeom>
        </p:spPr>
      </p:pic>
      <p:grpSp>
        <p:nvGrpSpPr>
          <p:cNvPr id="53" name="Group 2"/>
          <p:cNvGrpSpPr/>
          <p:nvPr/>
        </p:nvGrpSpPr>
        <p:grpSpPr>
          <a:xfrm>
            <a:off x="6622520" y="2796321"/>
            <a:ext cx="7993546" cy="2797449"/>
            <a:chOff x="0" y="-38100"/>
            <a:chExt cx="1737573" cy="1219968"/>
          </a:xfrm>
        </p:grpSpPr>
        <p:sp>
          <p:nvSpPr>
            <p:cNvPr id="54" name="Freeform 3"/>
            <p:cNvSpPr/>
            <p:nvPr/>
          </p:nvSpPr>
          <p:spPr>
            <a:xfrm>
              <a:off x="0" y="50730"/>
              <a:ext cx="1737573" cy="1131138"/>
            </a:xfrm>
            <a:custGeom>
              <a:avLst/>
              <a:rect l="l" t="t" r="r" b="b"/>
              <a:pathLst>
                <a:path w="1737573" h="1131138">
                  <a:moveTo>
                    <a:pt x="19431" y="0"/>
                  </a:moveTo>
                  <a:lnTo>
                    <a:pt x="1718142" y="0"/>
                  </a:lnTo>
                  <a:cubicBezTo>
                    <a:pt x="1723296" y="0"/>
                    <a:pt x="1728238" y="2047"/>
                    <a:pt x="1731882" y="5691"/>
                  </a:cubicBezTo>
                  <a:cubicBezTo>
                    <a:pt x="1735526" y="9335"/>
                    <a:pt x="1737573" y="14277"/>
                    <a:pt x="1737573" y="19431"/>
                  </a:cubicBezTo>
                  <a:lnTo>
                    <a:pt x="1737573" y="1111707"/>
                  </a:lnTo>
                  <a:cubicBezTo>
                    <a:pt x="1737573" y="1116860"/>
                    <a:pt x="1735526" y="1121802"/>
                    <a:pt x="1731882" y="1125446"/>
                  </a:cubicBezTo>
                  <a:cubicBezTo>
                    <a:pt x="1728238" y="1129090"/>
                    <a:pt x="1723296" y="1131138"/>
                    <a:pt x="1718142" y="1131138"/>
                  </a:cubicBezTo>
                  <a:lnTo>
                    <a:pt x="19431" y="1131138"/>
                  </a:lnTo>
                  <a:cubicBezTo>
                    <a:pt x="8699" y="1131138"/>
                    <a:pt x="0" y="1122438"/>
                    <a:pt x="0" y="1111707"/>
                  </a:cubicBezTo>
                  <a:lnTo>
                    <a:pt x="0" y="19431"/>
                  </a:lnTo>
                  <a:cubicBezTo>
                    <a:pt x="0" y="14277"/>
                    <a:pt x="2047" y="9335"/>
                    <a:pt x="5691" y="5691"/>
                  </a:cubicBezTo>
                  <a:cubicBezTo>
                    <a:pt x="9335" y="2047"/>
                    <a:pt x="14277" y="0"/>
                    <a:pt x="19431" y="0"/>
                  </a:cubicBezTo>
                  <a:close/>
                </a:path>
              </a:pathLst>
            </a:custGeom>
            <a:solidFill>
              <a:srgbClr val="02B676">
                <a:alpha val="69804"/>
              </a:srgbClr>
            </a:solidFill>
          </p:spPr>
          <p:txBody>
            <a:bodyPr/>
            <a:lstStyle/>
            <a:p/>
          </p:txBody>
        </p:sp>
        <p:sp>
          <p:nvSpPr>
            <p:cNvPr id="55" name="TextBox 4"/>
            <p:cNvSpPr txBox="1"/>
            <p:nvPr/>
          </p:nvSpPr>
          <p:spPr>
            <a:xfrm>
              <a:off x="0" y="-38100"/>
              <a:ext cx="1737573" cy="1169238"/>
            </a:xfrm>
            <a:prstGeom prst="rect">
              <a:avLst/>
            </a:prstGeom>
          </p:spPr>
          <p:txBody>
            <a:bodyPr lIns="80497" tIns="80497" rIns="80497" bIns="80497" rtlCol="0" anchor="ctr"/>
            <a:lstStyle/>
            <a:p>
              <a:pPr algn="ctr">
                <a:lnSpc>
                  <a:spcPts val="3599"/>
                </a:lnSpc>
              </a:pPr>
            </a:p>
          </p:txBody>
        </p:sp>
      </p:grpSp>
      <p:grpSp>
        <p:nvGrpSpPr>
          <p:cNvPr id="56" name="Group 26"/>
          <p:cNvGrpSpPr/>
          <p:nvPr/>
        </p:nvGrpSpPr>
        <p:grpSpPr>
          <a:xfrm>
            <a:off x="9794105" y="2520812"/>
            <a:ext cx="938900" cy="938900"/>
            <a:chOff x="0" y="0"/>
            <a:chExt cx="812800" cy="812800"/>
          </a:xfrm>
        </p:grpSpPr>
        <p:sp>
          <p:nvSpPr>
            <p:cNvPr id="57" name="Freeform 27"/>
            <p:cNvSpPr/>
            <p:nvPr/>
          </p:nvSpPr>
          <p:spPr>
            <a:xfrm>
              <a:off x="0" y="0"/>
              <a:ext cx="812800" cy="812800"/>
            </a:xfrm>
            <a:custGeom>
              <a:av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E6"/>
            </a:solidFill>
            <a:ln w="38100" cap="sq">
              <a:solidFill>
                <a:srgbClr val="292828"/>
              </a:solidFill>
              <a:prstDash val="solid"/>
              <a:miter/>
            </a:ln>
          </p:spPr>
          <p:txBody>
            <a:bodyPr/>
            <a:lstStyle/>
            <a:p/>
          </p:txBody>
        </p:sp>
        <p:sp>
          <p:nvSpPr>
            <p:cNvPr id="58" name="TextBox 28"/>
            <p:cNvSpPr txBox="1"/>
            <p:nvPr/>
          </p:nvSpPr>
          <p:spPr>
            <a:xfrm>
              <a:off x="76200" y="28575"/>
              <a:ext cx="660400" cy="708025"/>
            </a:xfrm>
            <a:prstGeom prst="rect">
              <a:avLst/>
            </a:prstGeom>
          </p:spPr>
          <p:txBody>
            <a:bodyPr lIns="50800" tIns="50800" rIns="50800" bIns="50800" rtlCol="0" anchor="ctr"/>
            <a:lstStyle/>
            <a:p>
              <a:pPr algn="ctr">
                <a:lnSpc>
                  <a:spcPts val="5399"/>
                </a:lnSpc>
              </a:pPr>
            </a:p>
          </p:txBody>
        </p:sp>
      </p:grpSp>
      <p:sp>
        <p:nvSpPr>
          <p:cNvPr id="59" name="TextBox 39"/>
          <p:cNvSpPr txBox="1"/>
          <p:nvPr/>
        </p:nvSpPr>
        <p:spPr>
          <a:xfrm>
            <a:off x="6858000" y="3527173"/>
            <a:ext cx="5334000" cy="774791"/>
          </a:xfrm>
          <a:prstGeom prst="rect">
            <a:avLst/>
          </a:prstGeom>
        </p:spPr>
        <p:txBody>
          <a:bodyPr wrap="square" lIns="0" tIns="0" rIns="0" bIns="0" rtlCol="0" anchor="t">
            <a:spAutoFit/>
          </a:bodyPr>
          <a:lstStyle/>
          <a:p>
            <a:pPr algn="ctr">
              <a:lnSpc>
                <a:spcPts val="3000"/>
              </a:lnSpc>
            </a:pPr>
            <a:r>
              <a:rPr lang="tr-TR" sz="30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rPr>
              <a:t>BID</a:t>
            </a:r>
            <a:r>
              <a:rPr lang="tr" sz="30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rPr>
              <a:t>I</a:t>
            </a:r>
            <a:r>
              <a:rPr lang="tr-TR" sz="30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rPr>
              <a:t>RECTIONAL LSTM MODELİ</a:t>
            </a:r>
            <a:endParaRPr lang="en-US" sz="30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endParaRPr>
          </a:p>
        </p:txBody>
      </p:sp>
      <p:sp>
        <p:nvSpPr>
          <p:cNvPr id="60" name="TextBox 40"/>
          <p:cNvSpPr txBox="1"/>
          <p:nvPr/>
        </p:nvSpPr>
        <p:spPr>
          <a:xfrm rot="21600000">
            <a:off x="6736821" y="4251078"/>
            <a:ext cx="7828414" cy="907481"/>
          </a:xfrm>
          <a:prstGeom prst="rect">
            <a:avLst/>
          </a:prstGeom>
        </p:spPr>
        <p:txBody>
          <a:bodyPr wrap="square" lIns="0" tIns="0" rIns="0" bIns="0" rtlCol="0" anchor="t">
            <a:spAutoFit/>
          </a:bodyPr>
          <a:lstStyle/>
          <a:p>
            <a:pPr algn="ctr">
              <a:lnSpc>
                <a:spcPts val="2400"/>
              </a:lnSpc>
            </a:pPr>
            <a:r>
              <a:rPr lang="tr"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M</a:t>
            </a:r>
            <a:r>
              <a:rPr lang="tr-TR"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etindeki duygusal bağlamı hem geçmişten hem de gelecekten öğrenmek için çift yönlü bir yapı kullanır. LSTM, metin verisindeki kelimelerin sırasını ve bağlamını anlamada etkilidir.</a:t>
            </a:r>
            <a:endPar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grpSp>
        <p:nvGrpSpPr>
          <p:cNvPr id="2" name="Group 2"/>
          <p:cNvGrpSpPr/>
          <p:nvPr/>
        </p:nvGrpSpPr>
        <p:grpSpPr>
          <a:xfrm>
            <a:off x="-83328" y="4241475"/>
            <a:ext cx="18371825" cy="4953000"/>
            <a:chOff x="0" y="0"/>
            <a:chExt cx="5021300" cy="1063065"/>
          </a:xfrm>
        </p:grpSpPr>
        <p:sp>
          <p:nvSpPr>
            <p:cNvPr id="3" name="Freeform 3"/>
            <p:cNvSpPr/>
            <p:nvPr/>
          </p:nvSpPr>
          <p:spPr>
            <a:xfrm>
              <a:off x="0" y="0"/>
              <a:ext cx="5021300" cy="1063065"/>
            </a:xfrm>
            <a:custGeom>
              <a:avLst/>
              <a:rect l="l" t="t" r="r" b="b"/>
              <a:pathLst>
                <a:path w="5021300" h="1063065">
                  <a:moveTo>
                    <a:pt x="8121" y="0"/>
                  </a:moveTo>
                  <a:lnTo>
                    <a:pt x="5013179" y="0"/>
                  </a:lnTo>
                  <a:cubicBezTo>
                    <a:pt x="5015333" y="0"/>
                    <a:pt x="5017399" y="856"/>
                    <a:pt x="5018922" y="2379"/>
                  </a:cubicBezTo>
                  <a:cubicBezTo>
                    <a:pt x="5020445" y="3902"/>
                    <a:pt x="5021300" y="5968"/>
                    <a:pt x="5021300" y="8121"/>
                  </a:cubicBezTo>
                  <a:lnTo>
                    <a:pt x="5021300" y="1054944"/>
                  </a:lnTo>
                  <a:cubicBezTo>
                    <a:pt x="5021300" y="1057098"/>
                    <a:pt x="5020445" y="1059164"/>
                    <a:pt x="5018922" y="1060687"/>
                  </a:cubicBezTo>
                  <a:cubicBezTo>
                    <a:pt x="5017399" y="1062210"/>
                    <a:pt x="5015333" y="1063065"/>
                    <a:pt x="5013179" y="1063065"/>
                  </a:cubicBezTo>
                  <a:lnTo>
                    <a:pt x="8121" y="1063065"/>
                  </a:lnTo>
                  <a:cubicBezTo>
                    <a:pt x="5968" y="1063065"/>
                    <a:pt x="3902" y="1062210"/>
                    <a:pt x="2379" y="1060687"/>
                  </a:cubicBezTo>
                  <a:cubicBezTo>
                    <a:pt x="856" y="1059164"/>
                    <a:pt x="0" y="1057098"/>
                    <a:pt x="0" y="1054944"/>
                  </a:cubicBezTo>
                  <a:lnTo>
                    <a:pt x="0" y="8121"/>
                  </a:lnTo>
                  <a:cubicBezTo>
                    <a:pt x="0" y="5968"/>
                    <a:pt x="856" y="3902"/>
                    <a:pt x="2379" y="2379"/>
                  </a:cubicBezTo>
                  <a:cubicBezTo>
                    <a:pt x="3902" y="856"/>
                    <a:pt x="5968" y="0"/>
                    <a:pt x="8121" y="0"/>
                  </a:cubicBezTo>
                  <a:close/>
                </a:path>
              </a:pathLst>
            </a:custGeom>
            <a:solidFill>
              <a:srgbClr val="02B676">
                <a:alpha val="14902"/>
              </a:srgbClr>
            </a:solidFill>
          </p:spPr>
          <p:txBody>
            <a:bodyPr/>
            <a:lstStyle/>
            <a:p/>
          </p:txBody>
        </p:sp>
        <p:sp>
          <p:nvSpPr>
            <p:cNvPr id="4" name="TextBox 4"/>
            <p:cNvSpPr txBox="1"/>
            <p:nvPr/>
          </p:nvSpPr>
          <p:spPr>
            <a:xfrm>
              <a:off x="0" y="-9525"/>
              <a:ext cx="5021300" cy="1072590"/>
            </a:xfrm>
            <a:prstGeom prst="rect">
              <a:avLst/>
            </a:prstGeom>
          </p:spPr>
          <p:txBody>
            <a:bodyPr lIns="50800" tIns="50800" rIns="50800" bIns="50800" rtlCol="0" anchor="ctr"/>
            <a:lstStyle/>
            <a:p>
              <a:pPr algn="ctr">
                <a:lnSpc>
                  <a:spcPts val="2266"/>
                </a:lnSpc>
              </a:pPr>
            </a:p>
            <a:p>
              <a:pPr algn="ctr">
                <a:lnSpc>
                  <a:spcPts val="2266"/>
                </a:lnSpc>
              </a:pPr>
            </a:p>
          </p:txBody>
        </p:sp>
      </p:grpSp>
      <p:grpSp>
        <p:nvGrpSpPr>
          <p:cNvPr id="6" name="Group 6"/>
          <p:cNvGrpSpPr/>
          <p:nvPr/>
        </p:nvGrpSpPr>
        <p:grpSpPr>
          <a:xfrm>
            <a:off x="3962400" y="2310066"/>
            <a:ext cx="7905684" cy="1596308"/>
            <a:chOff x="0" y="0"/>
            <a:chExt cx="812800" cy="879231"/>
          </a:xfrm>
        </p:grpSpPr>
        <p:sp>
          <p:nvSpPr>
            <p:cNvPr id="7" name="Freeform 7"/>
            <p:cNvSpPr/>
            <p:nvPr/>
          </p:nvSpPr>
          <p:spPr>
            <a:xfrm>
              <a:off x="1241" y="0"/>
              <a:ext cx="811559" cy="719752"/>
            </a:xfrm>
            <a:custGeom>
              <a:avLst/>
              <a:rect l="l" t="t" r="r" b="b"/>
              <a:pathLst>
                <a:path w="812800" h="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02B676"/>
            </a:solidFill>
          </p:spPr>
          <p:txBody>
            <a:bodyPr/>
            <a:lstStyle/>
            <a:p/>
          </p:txBody>
        </p:sp>
        <p:sp>
          <p:nvSpPr>
            <p:cNvPr id="8" name="TextBox 8"/>
            <p:cNvSpPr txBox="1"/>
            <p:nvPr/>
          </p:nvSpPr>
          <p:spPr>
            <a:xfrm>
              <a:off x="0" y="275795"/>
              <a:ext cx="811559" cy="603436"/>
            </a:xfrm>
            <a:prstGeom prst="rect">
              <a:avLst/>
            </a:prstGeom>
          </p:spPr>
          <p:txBody>
            <a:bodyPr lIns="50800" tIns="50800" rIns="50800" bIns="50800" rtlCol="0" anchor="ctr"/>
            <a:lstStyle/>
            <a:p>
              <a:pPr algn="ctr">
                <a:lnSpc>
                  <a:spcPts val="5150"/>
                </a:lnSpc>
              </a:pPr>
              <a:r>
                <a:rPr lang="en-US" sz="5000" spc="355" dirty="0">
                  <a:solidFill>
                    <a:srgbClr val="FDF8F8"/>
                  </a:solidFill>
                  <a:latin typeface="Cheddar" charset="-94" panose="020B0604020202020204"/>
                  <a:ea typeface="Cheddar" charset="-94" panose="020B0604020202020204"/>
                  <a:cs typeface="Cheddar" charset="-94" panose="020B0604020202020204"/>
                  <a:sym typeface="Cheddar" charset="-94" panose="020B0604020202020204"/>
                </a:rPr>
                <a:t>MODEL ÖNCESİ HAZIRLIK</a:t>
              </a:r>
            </a:p>
            <a:p>
              <a:pPr algn="ctr">
                <a:lnSpc>
                  <a:spcPts val="5150"/>
                </a:lnSpc>
              </a:pPr>
              <a:endParaRPr lang="en-US" sz="5000" spc="355" dirty="0">
                <a:solidFill>
                  <a:srgbClr val="FDF8F8"/>
                </a:solidFill>
                <a:latin typeface="Cheddar" charset="-94" panose="020B0604020202020204"/>
                <a:ea typeface="Cheddar" charset="-94" panose="020B0604020202020204"/>
                <a:cs typeface="Cheddar" charset="-94" panose="020B0604020202020204"/>
                <a:sym typeface="Cheddar" charset="-94" panose="020B0604020202020204"/>
              </a:endParaRPr>
            </a:p>
          </p:txBody>
        </p:sp>
      </p:grpSp>
      <p:sp>
        <p:nvSpPr>
          <p:cNvPr id="15" name="TextBox 15"/>
          <p:cNvSpPr txBox="1"/>
          <p:nvPr/>
        </p:nvSpPr>
        <p:spPr>
          <a:xfrm>
            <a:off x="107886" y="4381500"/>
            <a:ext cx="17951514" cy="3893858"/>
          </a:xfrm>
          <a:prstGeom prst="rect">
            <a:avLst/>
          </a:prstGeom>
        </p:spPr>
        <p:txBody>
          <a:bodyPr wrap="square" lIns="0" tIns="0" rIns="0" bIns="0" rtlCol="0" anchor="t">
            <a:spAutoFit/>
          </a:bodyPr>
          <a:lstStyle/>
          <a:p>
            <a:pPr algn="just">
              <a:lnSpc>
                <a:spcPts val="3080"/>
              </a:lnSpc>
            </a:pPr>
            <a:r>
              <a:rPr lang="tr-TR" sz="2800" dirty="0" err="1">
                <a:solidFill>
                  <a:srgbClr val="290606"/>
                </a:solidFill>
                <a:ea typeface="Telegraf"/>
                <a:cs typeface="Telegraf"/>
                <a:sym typeface="Telegraf"/>
              </a:rPr>
              <a:t>Hiperparametreler</a:t>
            </a:r>
            <a:r>
              <a:rPr lang="tr-TR" sz="2800" dirty="0">
                <a:solidFill>
                  <a:srgbClr val="290606"/>
                </a:solidFill>
                <a:ea typeface="Telegraf"/>
                <a:cs typeface="Telegraf"/>
                <a:sym typeface="Telegraf"/>
              </a:rPr>
              <a:t> tanımlanmıştır; </a:t>
            </a:r>
            <a:r>
              <a:rPr lang="fi-FI" sz="2800" dirty="0">
                <a:solidFill>
                  <a:srgbClr val="290606"/>
                </a:solidFill>
                <a:ea typeface="Telegraf"/>
                <a:cs typeface="Telegraf"/>
                <a:sym typeface="Telegraf"/>
              </a:rPr>
              <a:t>En sık kullanılan 7000 kelime </a:t>
            </a:r>
            <a:r>
              <a:rPr lang="tr-TR" sz="2800" dirty="0">
                <a:solidFill>
                  <a:srgbClr val="290606"/>
                </a:solidFill>
                <a:ea typeface="Telegraf"/>
                <a:cs typeface="Telegraf"/>
                <a:sym typeface="Telegraf"/>
              </a:rPr>
              <a:t>dikkate alınacak, Metinlerin maksimum uzunluğu 100 kelimeye ayarlanacak, Kelime gömme (</a:t>
            </a:r>
            <a:r>
              <a:rPr lang="tr-TR" sz="2800" dirty="0" err="1">
                <a:solidFill>
                  <a:srgbClr val="290606"/>
                </a:solidFill>
                <a:ea typeface="Telegraf"/>
                <a:cs typeface="Telegraf"/>
                <a:sym typeface="Telegraf"/>
              </a:rPr>
              <a:t>embedding</a:t>
            </a:r>
            <a:r>
              <a:rPr lang="tr-TR" sz="2800" dirty="0">
                <a:solidFill>
                  <a:srgbClr val="290606"/>
                </a:solidFill>
                <a:ea typeface="Telegraf"/>
                <a:cs typeface="Telegraf"/>
                <a:sym typeface="Telegraf"/>
              </a:rPr>
              <a:t>) katmanının boyutu 128 olacak.</a:t>
            </a:r>
          </a:p>
          <a:p>
            <a:pPr algn="just">
              <a:lnSpc>
                <a:spcPts val="3080"/>
              </a:lnSpc>
            </a:pPr>
            <a:endParaRPr lang="tr-TR" sz="2800" dirty="0">
              <a:solidFill>
                <a:srgbClr val="290606"/>
              </a:solidFill>
              <a:ea typeface="Telegraf"/>
              <a:cs typeface="Telegraf"/>
              <a:sym typeface="Telegraf"/>
            </a:endParaRPr>
          </a:p>
          <a:p>
            <a:pPr algn="just">
              <a:lnSpc>
                <a:spcPts val="3080"/>
              </a:lnSpc>
            </a:pPr>
            <a:r>
              <a:rPr lang="tr-TR" sz="2800" dirty="0">
                <a:solidFill>
                  <a:srgbClr val="290606"/>
                </a:solidFill>
                <a:ea typeface="Telegraf"/>
                <a:cs typeface="Telegraf"/>
                <a:sym typeface="Telegraf"/>
              </a:rPr>
              <a:t>Veri Hazırlığı: Eğitim için kullanılan metin verisi (X) ve etiketleri (y).. </a:t>
            </a:r>
            <a:r>
              <a:rPr lang="tr-TR" sz="2800" dirty="0" err="1">
                <a:solidFill>
                  <a:srgbClr val="290606"/>
                </a:solidFill>
                <a:ea typeface="Telegraf"/>
                <a:cs typeface="Telegraf"/>
                <a:sym typeface="Telegraf"/>
              </a:rPr>
              <a:t>Tokenizer</a:t>
            </a:r>
            <a:r>
              <a:rPr lang="tr-TR" sz="2800" dirty="0">
                <a:solidFill>
                  <a:srgbClr val="290606"/>
                </a:solidFill>
                <a:ea typeface="Telegraf"/>
                <a:cs typeface="Telegraf"/>
                <a:sym typeface="Telegraf"/>
              </a:rPr>
              <a:t> kullanımı, Dizilerin sıfırlarla doldurulması (</a:t>
            </a:r>
            <a:r>
              <a:rPr lang="tr-TR" sz="2800" dirty="0" err="1">
                <a:solidFill>
                  <a:srgbClr val="290606"/>
                </a:solidFill>
                <a:ea typeface="Telegraf"/>
                <a:cs typeface="Telegraf"/>
                <a:sym typeface="Telegraf"/>
              </a:rPr>
              <a:t>padding</a:t>
            </a:r>
            <a:r>
              <a:rPr lang="tr-TR" sz="2800" dirty="0">
                <a:solidFill>
                  <a:srgbClr val="290606"/>
                </a:solidFill>
                <a:ea typeface="Telegraf"/>
                <a:cs typeface="Telegraf"/>
                <a:sym typeface="Telegraf"/>
              </a:rPr>
              <a:t>).</a:t>
            </a:r>
          </a:p>
          <a:p>
            <a:pPr algn="just">
              <a:lnSpc>
                <a:spcPts val="3080"/>
              </a:lnSpc>
            </a:pPr>
            <a:endParaRPr lang="tr-TR" sz="2800" dirty="0">
              <a:solidFill>
                <a:srgbClr val="290606"/>
              </a:solidFill>
              <a:ea typeface="Telegraf"/>
              <a:cs typeface="Telegraf"/>
              <a:sym typeface="Telegraf"/>
            </a:endParaRPr>
          </a:p>
          <a:p>
            <a:pPr algn="just">
              <a:lnSpc>
                <a:spcPts val="3080"/>
              </a:lnSpc>
            </a:pPr>
            <a:r>
              <a:rPr lang="en-US" sz="2800" dirty="0" err="1">
                <a:solidFill>
                  <a:srgbClr val="290606"/>
                </a:solidFill>
                <a:ea typeface="Telegraf"/>
                <a:cs typeface="Telegraf"/>
                <a:sym typeface="Telegraf"/>
              </a:rPr>
              <a:t>Sınıf</a:t>
            </a:r>
            <a:r>
              <a:rPr lang="en-US" sz="2800" dirty="0">
                <a:solidFill>
                  <a:srgbClr val="290606"/>
                </a:solidFill>
                <a:ea typeface="Telegraf"/>
                <a:cs typeface="Telegraf"/>
                <a:sym typeface="Telegraf"/>
              </a:rPr>
              <a:t> </a:t>
            </a:r>
            <a:r>
              <a:rPr lang="en-US" sz="2800" dirty="0" err="1">
                <a:solidFill>
                  <a:srgbClr val="290606"/>
                </a:solidFill>
                <a:ea typeface="Telegraf"/>
                <a:cs typeface="Telegraf"/>
                <a:sym typeface="Telegraf"/>
              </a:rPr>
              <a:t>Ağırlıkları</a:t>
            </a:r>
            <a:r>
              <a:rPr lang="en-US" sz="2800" dirty="0">
                <a:solidFill>
                  <a:srgbClr val="290606"/>
                </a:solidFill>
                <a:ea typeface="Telegraf"/>
                <a:cs typeface="Telegraf"/>
                <a:sym typeface="Telegraf"/>
              </a:rPr>
              <a:t> (class weights)</a:t>
            </a:r>
            <a:r>
              <a:rPr lang="tr-TR" sz="2800" dirty="0">
                <a:solidFill>
                  <a:srgbClr val="290606"/>
                </a:solidFill>
                <a:ea typeface="Telegraf"/>
                <a:cs typeface="Telegraf"/>
                <a:sym typeface="Telegraf"/>
              </a:rPr>
              <a:t>: Eğer sınıflar dengesizse, her sınıfa farklı bir ağırlık veril</a:t>
            </a:r>
            <a:r>
              <a:rPr lang="tr" sz="2800" dirty="0">
                <a:solidFill>
                  <a:srgbClr val="290606"/>
                </a:solidFill>
                <a:ea typeface="Telegraf"/>
                <a:cs typeface="Telegraf"/>
                <a:sym typeface="Telegraf"/>
              </a:rPr>
              <a:t>ir.Bu modelde düşük sayıdaki örneklere düşük ağırlık, yüksek temsilde örnek olan sınıfa yüksek ağırlık verilmiştir.</a:t>
            </a:r>
            <a:r>
              <a:rPr lang="tr-TR" sz="2800" dirty="0">
                <a:solidFill>
                  <a:srgbClr val="290606"/>
                </a:solidFill>
                <a:ea typeface="Telegraf"/>
                <a:cs typeface="Telegraf"/>
                <a:sym typeface="Telegraf"/>
              </a:rPr>
              <a:t> Diğer modellerde </a:t>
            </a:r>
            <a:r>
              <a:rPr lang="tr" sz="2800" dirty="0">
                <a:solidFill>
                  <a:srgbClr val="290606"/>
                </a:solidFill>
                <a:ea typeface="Telegraf"/>
                <a:cs typeface="Telegraf"/>
                <a:sym typeface="Telegraf"/>
              </a:rPr>
              <a:t>ağırlıklar dağılım oranlarıyla ters orantılı verilmiştir.</a:t>
            </a:r>
            <a:endParaRPr lang="tr-TR" sz="2800" dirty="0">
              <a:solidFill>
                <a:srgbClr val="290606"/>
              </a:solidFill>
              <a:ea typeface="Telegraf"/>
              <a:cs typeface="Telegraf"/>
              <a:sym typeface="Telegraf"/>
            </a:endParaRPr>
          </a:p>
          <a:p>
            <a:pPr algn="l">
              <a:lnSpc>
                <a:spcPts val="3080"/>
              </a:lnSpc>
            </a:pPr>
            <a:endParaRPr lang="tr-TR" sz="2000" dirty="0">
              <a:solidFill>
                <a:srgbClr val="290606"/>
              </a:solidFill>
              <a:latin typeface="Telegraf"/>
              <a:ea typeface="Telegraf"/>
              <a:cs typeface="Telegraf"/>
              <a:sym typeface="Telegraf"/>
            </a:endParaRPr>
          </a:p>
        </p:txBody>
      </p:sp>
      <p:sp>
        <p:nvSpPr>
          <p:cNvPr id="21" name="TextBox 2"/>
          <p:cNvSpPr txBox="1"/>
          <p:nvPr/>
        </p:nvSpPr>
        <p:spPr>
          <a:xfrm>
            <a:off x="304800" y="337429"/>
            <a:ext cx="11121891" cy="1795363"/>
          </a:xfrm>
          <a:prstGeom prst="rect">
            <a:avLst/>
          </a:prstGeom>
        </p:spPr>
        <p:txBody>
          <a:bodyPr wrap="square"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DERİN ÖĞRENME İLE 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pic>
        <p:nvPicPr>
          <p:cNvPr id="22" name="Resim 21"/>
          <p:cNvPicPr>
            <a:picLocks noChangeAspect="1"/>
          </p:cNvPicPr>
          <p:nvPr/>
        </p:nvPicPr>
        <p:blipFill>
          <a:blip r:embed="rId1"/>
          <a:srcRect/>
          <a:stretch>
            <a:fillRect/>
          </a:stretch>
        </p:blipFill>
        <p:spPr>
          <a:xfrm>
            <a:off x="12344400" y="419099"/>
            <a:ext cx="5257800" cy="3380471"/>
          </a:xfrm>
          <a:prstGeom prst="rect">
            <a:avLst/>
          </a:prstGeom>
        </p:spPr>
      </p:pic>
      <p:sp>
        <p:nvSpPr>
          <p:cNvPr id="23" name="TextBox 39"/>
          <p:cNvSpPr txBox="1"/>
          <p:nvPr/>
        </p:nvSpPr>
        <p:spPr>
          <a:xfrm>
            <a:off x="184110" y="3093637"/>
            <a:ext cx="3781556" cy="1224401"/>
          </a:xfrm>
          <a:prstGeom prst="rect">
            <a:avLst/>
          </a:prstGeom>
        </p:spPr>
        <p:txBody>
          <a:bodyPr wrap="square" lIns="0" tIns="0" rIns="0" bIns="0" rtlCol="0" anchor="t">
            <a:spAutoFit/>
          </a:bodyPr>
          <a:lstStyle/>
          <a:p>
            <a:pPr algn="ctr">
              <a:lnSpc>
                <a:spcPts val="3000"/>
              </a:lnSpc>
            </a:pPr>
            <a:r>
              <a:rPr lang="tr-TR"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rPr>
              <a:t>CNN  </a:t>
            </a:r>
            <a:endParaRPr lang="tr"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endParaRPr>
          </a:p>
          <a:p>
            <a:pPr algn="ctr">
              <a:lnSpc>
                <a:spcPts val="3000"/>
              </a:lnSpc>
            </a:pPr>
            <a:endParaRPr lang="tr"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endParaRPr>
          </a:p>
          <a:p>
            <a:pPr algn="ctr">
              <a:lnSpc>
                <a:spcPts val="3000"/>
              </a:lnSpc>
            </a:pPr>
            <a:r>
              <a:rPr lang="tr-TR"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rPr>
              <a:t>MODELİ</a:t>
            </a:r>
            <a:endParaRPr lang="en-US"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TextBox 2"/>
          <p:cNvSpPr txBox="1"/>
          <p:nvPr/>
        </p:nvSpPr>
        <p:spPr>
          <a:xfrm>
            <a:off x="3810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CNN MODELİ </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387927" y="1409342"/>
            <a:ext cx="3955473" cy="5296386"/>
            <a:chOff x="0" y="0"/>
            <a:chExt cx="1235036" cy="1434426"/>
          </a:xfrm>
        </p:grpSpPr>
        <p:sp>
          <p:nvSpPr>
            <p:cNvPr id="4" name="Freeform 4"/>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02B676"/>
            </a:solidFill>
          </p:spPr>
          <p:txBody>
            <a:bodyPr/>
            <a:lstStyle/>
            <a:p/>
          </p:txBody>
        </p:sp>
        <p:sp>
          <p:nvSpPr>
            <p:cNvPr id="5" name="TextBox 5"/>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6" name="Group 6"/>
          <p:cNvGrpSpPr/>
          <p:nvPr/>
        </p:nvGrpSpPr>
        <p:grpSpPr>
          <a:xfrm>
            <a:off x="5143364" y="1407302"/>
            <a:ext cx="4561929" cy="5298426"/>
            <a:chOff x="0" y="0"/>
            <a:chExt cx="1235036" cy="1434426"/>
          </a:xfrm>
        </p:grpSpPr>
        <p:sp>
          <p:nvSpPr>
            <p:cNvPr id="7" name="Freeform 7"/>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7562B"/>
            </a:solidFill>
          </p:spPr>
          <p:txBody>
            <a:bodyPr/>
            <a:lstStyle/>
            <a:p/>
          </p:txBody>
        </p:sp>
        <p:sp>
          <p:nvSpPr>
            <p:cNvPr id="8" name="TextBox 8"/>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12" name="Group 12"/>
          <p:cNvGrpSpPr/>
          <p:nvPr/>
        </p:nvGrpSpPr>
        <p:grpSpPr>
          <a:xfrm>
            <a:off x="476176" y="1646252"/>
            <a:ext cx="4219643" cy="5298426"/>
            <a:chOff x="0" y="0"/>
            <a:chExt cx="1235036" cy="1434426"/>
          </a:xfrm>
        </p:grpSpPr>
        <p:sp>
          <p:nvSpPr>
            <p:cNvPr id="13" name="Freeform 13"/>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14" name="TextBox 14"/>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sp>
        <p:nvSpPr>
          <p:cNvPr id="15" name="TextBox 15"/>
          <p:cNvSpPr txBox="1"/>
          <p:nvPr/>
        </p:nvSpPr>
        <p:spPr>
          <a:xfrm>
            <a:off x="-388310" y="1692316"/>
            <a:ext cx="5430982" cy="512961"/>
          </a:xfrm>
          <a:prstGeom prst="rect">
            <a:avLst/>
          </a:prstGeom>
        </p:spPr>
        <p:txBody>
          <a:bodyPr wrap="square" lIns="0" tIns="0" rIns="0" bIns="0" rtlCol="0" anchor="t">
            <a:spAutoFit/>
          </a:bodyPr>
          <a:lstStyle/>
          <a:p>
            <a:pPr algn="ctr">
              <a:lnSpc>
                <a:spcPts val="3999"/>
              </a:lnSpc>
            </a:pPr>
            <a:r>
              <a:rPr lang="tr-TR"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MODELİN TA</a:t>
            </a:r>
            <a:r>
              <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N</a:t>
            </a:r>
            <a:r>
              <a:rPr lang="tr-TR"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IMLANMASI</a:t>
            </a:r>
            <a:endPar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16" name="Group 16"/>
          <p:cNvGrpSpPr/>
          <p:nvPr/>
        </p:nvGrpSpPr>
        <p:grpSpPr>
          <a:xfrm>
            <a:off x="5271743" y="1720448"/>
            <a:ext cx="4561929" cy="5298426"/>
            <a:chOff x="0" y="0"/>
            <a:chExt cx="1235036" cy="1434426"/>
          </a:xfrm>
        </p:grpSpPr>
        <p:sp>
          <p:nvSpPr>
            <p:cNvPr id="17" name="Freeform 17"/>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18" name="TextBox 18"/>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sp>
        <p:nvSpPr>
          <p:cNvPr id="19" name="TextBox 19"/>
          <p:cNvSpPr txBox="1"/>
          <p:nvPr/>
        </p:nvSpPr>
        <p:spPr>
          <a:xfrm>
            <a:off x="5544650" y="1637058"/>
            <a:ext cx="4160643" cy="512961"/>
          </a:xfrm>
          <a:prstGeom prst="rect">
            <a:avLst/>
          </a:prstGeom>
        </p:spPr>
        <p:txBody>
          <a:bodyPr lIns="0" tIns="0" rIns="0" bIns="0" rtlCol="0" anchor="t">
            <a:spAutoFit/>
          </a:bodyPr>
          <a:lstStyle/>
          <a:p>
            <a:pPr algn="ctr">
              <a:lnSpc>
                <a:spcPts val="3999"/>
              </a:lnSpc>
            </a:pPr>
            <a:r>
              <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MODEL</a:t>
            </a:r>
            <a:r>
              <a:rPr lang="tr-TR"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İN DERLENMESİ</a:t>
            </a:r>
            <a:endPar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27" name="Grup 26"/>
          <p:cNvGrpSpPr/>
          <p:nvPr/>
        </p:nvGrpSpPr>
        <p:grpSpPr>
          <a:xfrm>
            <a:off x="10484475" y="791741"/>
            <a:ext cx="5410200" cy="9550697"/>
            <a:chOff x="10363200" y="1407302"/>
            <a:chExt cx="4803759" cy="5499985"/>
          </a:xfrm>
        </p:grpSpPr>
        <p:grpSp>
          <p:nvGrpSpPr>
            <p:cNvPr id="9" name="Group 9"/>
            <p:cNvGrpSpPr/>
            <p:nvPr/>
          </p:nvGrpSpPr>
          <p:grpSpPr>
            <a:xfrm>
              <a:off x="10363200" y="1407302"/>
              <a:ext cx="4561929" cy="5298426"/>
              <a:chOff x="0" y="0"/>
              <a:chExt cx="1235036" cy="1434426"/>
            </a:xfrm>
          </p:grpSpPr>
          <p:sp>
            <p:nvSpPr>
              <p:cNvPr id="10" name="Freeform 10"/>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EC801"/>
              </a:solidFill>
            </p:spPr>
            <p:txBody>
              <a:bodyPr/>
              <a:lstStyle/>
              <a:p/>
            </p:txBody>
          </p:sp>
          <p:sp>
            <p:nvSpPr>
              <p:cNvPr id="11" name="TextBox 11"/>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20" name="Group 20"/>
            <p:cNvGrpSpPr/>
            <p:nvPr/>
          </p:nvGrpSpPr>
          <p:grpSpPr>
            <a:xfrm>
              <a:off x="10605030" y="1608861"/>
              <a:ext cx="4561929" cy="5298426"/>
              <a:chOff x="0" y="0"/>
              <a:chExt cx="1235036" cy="1434426"/>
            </a:xfrm>
          </p:grpSpPr>
          <p:sp>
            <p:nvSpPr>
              <p:cNvPr id="21" name="Freeform 21"/>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22" name="TextBox 22"/>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sp>
        <p:nvSpPr>
          <p:cNvPr id="23" name="TextBox 23"/>
          <p:cNvSpPr txBox="1"/>
          <p:nvPr/>
        </p:nvSpPr>
        <p:spPr>
          <a:xfrm>
            <a:off x="10678761" y="1519510"/>
            <a:ext cx="4160643" cy="512961"/>
          </a:xfrm>
          <a:prstGeom prst="rect">
            <a:avLst/>
          </a:prstGeom>
        </p:spPr>
        <p:txBody>
          <a:bodyPr lIns="0" tIns="0" rIns="0" bIns="0" rtlCol="0" anchor="t">
            <a:spAutoFit/>
          </a:bodyPr>
          <a:lstStyle/>
          <a:p>
            <a:pPr algn="ctr">
              <a:lnSpc>
                <a:spcPts val="3999"/>
              </a:lnSpc>
            </a:pPr>
            <a:r>
              <a:rPr lang="en-US" sz="3999"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Eğitim</a:t>
            </a:r>
            <a:r>
              <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a:t>
            </a:r>
            <a:r>
              <a:rPr lang="en-US" sz="3999"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Süreci</a:t>
            </a:r>
            <a:endPar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24" name="TextBox 24"/>
          <p:cNvSpPr txBox="1"/>
          <p:nvPr/>
        </p:nvSpPr>
        <p:spPr>
          <a:xfrm>
            <a:off x="533400" y="2754447"/>
            <a:ext cx="3884418" cy="2769989"/>
          </a:xfrm>
          <a:prstGeom prst="rect">
            <a:avLst/>
          </a:prstGeom>
        </p:spPr>
        <p:txBody>
          <a:bodyPr lIns="0" tIns="0" rIns="0" bIns="0" rtlCol="0" anchor="t">
            <a:spAutoFit/>
          </a:bodyPr>
          <a:lstStyle/>
          <a:p>
            <a:pPr marL="561345" lvl="1" indent="-280673" algn="ctr">
              <a:lnSpc>
                <a:spcPts val="3640"/>
              </a:lnSpc>
              <a:buFont typeface="Arial" pitchFamily="34" charset="0" panose="020B0604020202020204"/>
              <a:buChar char="•"/>
            </a:pPr>
            <a:r>
              <a:rPr lang="en-US" sz="2600" dirty="0">
                <a:solidFill>
                  <a:srgbClr val="290606"/>
                </a:solidFill>
                <a:latin typeface="Telegraf"/>
                <a:ea typeface="Telegraf"/>
                <a:cs typeface="Telegraf"/>
                <a:sym typeface="Telegraf"/>
              </a:rPr>
              <a:t>Sequential API </a:t>
            </a:r>
            <a:r>
              <a:rPr lang="tr-TR" sz="2600" dirty="0">
                <a:solidFill>
                  <a:srgbClr val="290606"/>
                </a:solidFill>
                <a:latin typeface="Telegraf"/>
                <a:ea typeface="Telegraf"/>
                <a:cs typeface="Telegraf"/>
                <a:sym typeface="Telegraf"/>
              </a:rPr>
              <a:t>ile</a:t>
            </a:r>
            <a:r>
              <a:rPr lang="en-US" sz="2600" dirty="0">
                <a:solidFill>
                  <a:srgbClr val="290606"/>
                </a:solidFill>
                <a:latin typeface="Telegraf"/>
                <a:ea typeface="Telegraf"/>
                <a:cs typeface="Telegraf"/>
                <a:sym typeface="Telegraf"/>
              </a:rPr>
              <a:t> </a:t>
            </a:r>
            <a:r>
              <a:rPr lang="tr-TR" sz="2600" dirty="0">
                <a:solidFill>
                  <a:srgbClr val="290606"/>
                </a:solidFill>
                <a:latin typeface="Telegraf"/>
                <a:ea typeface="Telegraf"/>
                <a:cs typeface="Telegraf"/>
                <a:sym typeface="Telegraf"/>
              </a:rPr>
              <a:t>katmanlar sıralı bir şekilde eklenerek derin öğrenme modeli oluşturulmuştur.</a:t>
            </a:r>
            <a:endParaRPr lang="en-US" sz="2600" dirty="0">
              <a:solidFill>
                <a:srgbClr val="290606"/>
              </a:solidFill>
              <a:latin typeface="Telegraf"/>
              <a:ea typeface="Telegraf"/>
              <a:cs typeface="Telegraf"/>
              <a:sym typeface="Telegraf"/>
            </a:endParaRPr>
          </a:p>
        </p:txBody>
      </p:sp>
      <p:sp>
        <p:nvSpPr>
          <p:cNvPr id="25" name="TextBox 25"/>
          <p:cNvSpPr txBox="1"/>
          <p:nvPr/>
        </p:nvSpPr>
        <p:spPr>
          <a:xfrm>
            <a:off x="5450043" y="2383030"/>
            <a:ext cx="4160643" cy="4608589"/>
          </a:xfrm>
          <a:prstGeom prst="rect">
            <a:avLst/>
          </a:prstGeom>
        </p:spPr>
        <p:txBody>
          <a:bodyPr lIns="0" tIns="0" rIns="0" bIns="0" rtlCol="0" anchor="t">
            <a:spAutoFit/>
          </a:bodyPr>
          <a:lstStyle/>
          <a:p>
            <a:pPr marL="561341" lvl="1" indent="-280670" algn="ctr">
              <a:lnSpc>
                <a:spcPts val="3640"/>
              </a:lnSpc>
              <a:buFont typeface="Arial" pitchFamily="34" charset="0" panose="020B0604020202020204"/>
              <a:buChar char="•"/>
            </a:pPr>
            <a:endParaRPr lang="tr" sz="2600" dirty="0">
              <a:solidFill>
                <a:srgbClr val="290606"/>
              </a:solidFill>
              <a:latin typeface="Telegraf"/>
              <a:ea typeface="Telegraf"/>
              <a:cs typeface="Telegraf"/>
              <a:sym typeface="Telegraf"/>
            </a:endParaRPr>
          </a:p>
          <a:p>
            <a:pPr marL="561341" lvl="1" indent="-280670" algn="ctr">
              <a:lnSpc>
                <a:spcPts val="3640"/>
              </a:lnSpc>
              <a:buFont typeface="Arial" pitchFamily="34" charset="0" panose="020B0604020202020204"/>
              <a:buChar char="•"/>
            </a:pPr>
            <a:r>
              <a:rPr lang="en-US" sz="2600" dirty="0">
                <a:solidFill>
                  <a:srgbClr val="290606"/>
                </a:solidFill>
                <a:latin typeface="Telegraf"/>
                <a:ea typeface="Telegraf"/>
                <a:cs typeface="Telegraf"/>
                <a:sym typeface="Telegraf"/>
              </a:rPr>
              <a:t>Adam </a:t>
            </a:r>
            <a:r>
              <a:rPr lang="en-US" sz="2600" dirty="0" err="1">
                <a:solidFill>
                  <a:srgbClr val="290606"/>
                </a:solidFill>
                <a:latin typeface="Telegraf"/>
                <a:ea typeface="Telegraf"/>
                <a:cs typeface="Telegraf"/>
                <a:sym typeface="Telegraf"/>
              </a:rPr>
              <a:t>optimizasyonunu</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kullanarak</a:t>
            </a:r>
            <a:r>
              <a:rPr lang="en-US" sz="2600" dirty="0">
                <a:solidFill>
                  <a:srgbClr val="290606"/>
                </a:solidFill>
                <a:latin typeface="Telegraf"/>
                <a:ea typeface="Telegraf"/>
                <a:cs typeface="Telegraf"/>
                <a:sym typeface="Telegraf"/>
              </a:rPr>
              <a:t>, categorical </a:t>
            </a:r>
            <a:r>
              <a:rPr lang="en-US" sz="2600" dirty="0" err="1">
                <a:solidFill>
                  <a:srgbClr val="290606"/>
                </a:solidFill>
                <a:latin typeface="Telegraf"/>
                <a:ea typeface="Telegraf"/>
                <a:cs typeface="Telegraf"/>
                <a:sym typeface="Telegraf"/>
              </a:rPr>
              <a:t>crossentropy</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kayıp</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fonksiyonunu</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en</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aza</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indirmeye</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çalışırken</a:t>
            </a:r>
            <a:r>
              <a:rPr lang="en-US" sz="2600" dirty="0">
                <a:solidFill>
                  <a:srgbClr val="290606"/>
                </a:solidFill>
                <a:latin typeface="Telegraf"/>
                <a:ea typeface="Telegraf"/>
                <a:cs typeface="Telegraf"/>
                <a:sym typeface="Telegraf"/>
              </a:rPr>
              <a:t>, accuracy </a:t>
            </a:r>
            <a:r>
              <a:rPr lang="en-US" sz="2600" dirty="0" err="1">
                <a:solidFill>
                  <a:srgbClr val="290606"/>
                </a:solidFill>
                <a:latin typeface="Telegraf"/>
                <a:ea typeface="Telegraf"/>
                <a:cs typeface="Telegraf"/>
                <a:sym typeface="Telegraf"/>
              </a:rPr>
              <a:t>metriği</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ile</a:t>
            </a:r>
            <a:r>
              <a:rPr lang="en-US" sz="2600" dirty="0">
                <a:solidFill>
                  <a:srgbClr val="290606"/>
                </a:solidFill>
                <a:latin typeface="Telegraf"/>
                <a:ea typeface="Telegraf"/>
                <a:cs typeface="Telegraf"/>
                <a:sym typeface="Telegraf"/>
              </a:rPr>
              <a:t> de </a:t>
            </a:r>
            <a:r>
              <a:rPr lang="en-US" sz="2600" dirty="0" err="1">
                <a:solidFill>
                  <a:srgbClr val="290606"/>
                </a:solidFill>
                <a:latin typeface="Telegraf"/>
                <a:ea typeface="Telegraf"/>
                <a:cs typeface="Telegraf"/>
                <a:sym typeface="Telegraf"/>
              </a:rPr>
              <a:t>performansı</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sürekli</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olarak</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takip</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edilmektedir</a:t>
            </a:r>
            <a:r>
              <a:rPr lang="en-US" sz="2600" dirty="0">
                <a:solidFill>
                  <a:srgbClr val="290606"/>
                </a:solidFill>
                <a:latin typeface="Telegraf"/>
                <a:ea typeface="Telegraf"/>
                <a:cs typeface="Telegraf"/>
                <a:sym typeface="Telegraf"/>
              </a:rPr>
              <a:t>.</a:t>
            </a:r>
          </a:p>
        </p:txBody>
      </p:sp>
      <p:sp>
        <p:nvSpPr>
          <p:cNvPr id="26" name="TextBox 26"/>
          <p:cNvSpPr txBox="1"/>
          <p:nvPr/>
        </p:nvSpPr>
        <p:spPr>
          <a:xfrm>
            <a:off x="10954928" y="2093566"/>
            <a:ext cx="4667387" cy="6457709"/>
          </a:xfrm>
          <a:prstGeom prst="rect">
            <a:avLst/>
          </a:prstGeom>
        </p:spPr>
        <p:txBody>
          <a:bodyPr wrap="square" lIns="0" tIns="0" rIns="0" bIns="0" rtlCol="0" anchor="t">
            <a:spAutoFit/>
          </a:bodyPr>
          <a:lstStyle/>
          <a:p>
            <a:pPr marL="561345" lvl="1" indent="-280673">
              <a:lnSpc>
                <a:spcPts val="3640"/>
              </a:lnSpc>
              <a:buFont typeface="Arial" pitchFamily="34" charset="0" panose="020B0604020202020204"/>
              <a:buChar char="•"/>
            </a:pPr>
            <a:r>
              <a:rPr lang="en-US" sz="2600" dirty="0" err="1">
                <a:solidFill>
                  <a:srgbClr val="290606"/>
                </a:solidFill>
                <a:latin typeface="Telegraf"/>
                <a:ea typeface="Telegraf"/>
                <a:cs typeface="Telegraf"/>
                <a:sym typeface="Telegraf"/>
              </a:rPr>
              <a:t>Erken</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Durdurma</a:t>
            </a:r>
            <a:r>
              <a:rPr lang="en-US" sz="2600" dirty="0">
                <a:solidFill>
                  <a:srgbClr val="290606"/>
                </a:solidFill>
                <a:latin typeface="Telegraf"/>
                <a:ea typeface="Telegraf"/>
                <a:cs typeface="Telegraf"/>
                <a:sym typeface="Telegraf"/>
              </a:rPr>
              <a:t> (Early Stopping)</a:t>
            </a:r>
            <a:r>
              <a:rPr lang="tr-TR" sz="2600" dirty="0">
                <a:solidFill>
                  <a:srgbClr val="290606"/>
                </a:solidFill>
                <a:latin typeface="Telegraf"/>
                <a:ea typeface="Telegraf"/>
                <a:cs typeface="Telegraf"/>
                <a:sym typeface="Telegraf"/>
              </a:rPr>
              <a:t>:Modelin doğrulama kaybı izlenir. Üst üste 5 </a:t>
            </a:r>
            <a:r>
              <a:rPr lang="tr-TR" sz="2600" dirty="0" err="1">
                <a:solidFill>
                  <a:srgbClr val="290606"/>
                </a:solidFill>
                <a:latin typeface="Telegraf"/>
                <a:ea typeface="Telegraf"/>
                <a:cs typeface="Telegraf"/>
                <a:sym typeface="Telegraf"/>
              </a:rPr>
              <a:t>epoch</a:t>
            </a:r>
            <a:r>
              <a:rPr lang="tr-TR" sz="2600" dirty="0">
                <a:solidFill>
                  <a:srgbClr val="290606"/>
                </a:solidFill>
                <a:latin typeface="Telegraf"/>
                <a:ea typeface="Telegraf"/>
                <a:cs typeface="Telegraf"/>
                <a:sym typeface="Telegraf"/>
              </a:rPr>
              <a:t> boyunca gelişme olmazsa eğitim durdurulur. Eğitim sırasında en iyi ağırlıklar geri yüklenir.</a:t>
            </a:r>
            <a:endParaRPr lang="en-US" sz="2600" dirty="0">
              <a:solidFill>
                <a:srgbClr val="290606"/>
              </a:solidFill>
              <a:latin typeface="Telegraf"/>
              <a:ea typeface="Telegraf"/>
              <a:cs typeface="Telegraf"/>
              <a:sym typeface="Telegraf"/>
            </a:endParaRPr>
          </a:p>
          <a:p>
            <a:pPr marL="561345" lvl="1" indent="-280673">
              <a:lnSpc>
                <a:spcPts val="3640"/>
              </a:lnSpc>
              <a:buFont typeface="Arial" pitchFamily="34" charset="0" panose="020B0604020202020204"/>
              <a:buChar char="•"/>
            </a:pPr>
            <a:r>
              <a:rPr lang="en-US" sz="2600" dirty="0" err="1">
                <a:solidFill>
                  <a:srgbClr val="290606"/>
                </a:solidFill>
                <a:latin typeface="Telegraf"/>
                <a:ea typeface="Telegraf"/>
                <a:cs typeface="Telegraf"/>
                <a:sym typeface="Telegraf"/>
              </a:rPr>
              <a:t>Eğitim</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Parametreleri</a:t>
            </a:r>
            <a:r>
              <a:rPr lang="tr-TR" sz="2600" dirty="0">
                <a:solidFill>
                  <a:srgbClr val="290606"/>
                </a:solidFill>
                <a:latin typeface="Telegraf"/>
                <a:ea typeface="Telegraf"/>
                <a:cs typeface="Telegraf"/>
                <a:sym typeface="Telegraf"/>
              </a:rPr>
              <a:t>: Eğitim 50 </a:t>
            </a:r>
            <a:r>
              <a:rPr lang="tr-TR" sz="2600" dirty="0" err="1">
                <a:solidFill>
                  <a:srgbClr val="290606"/>
                </a:solidFill>
                <a:latin typeface="Telegraf"/>
                <a:ea typeface="Telegraf"/>
                <a:cs typeface="Telegraf"/>
                <a:sym typeface="Telegraf"/>
              </a:rPr>
              <a:t>epoch</a:t>
            </a:r>
            <a:r>
              <a:rPr lang="tr-TR" sz="2600" dirty="0">
                <a:solidFill>
                  <a:srgbClr val="290606"/>
                </a:solidFill>
                <a:latin typeface="Telegraf"/>
                <a:ea typeface="Telegraf"/>
                <a:cs typeface="Telegraf"/>
                <a:sym typeface="Telegraf"/>
              </a:rPr>
              <a:t> ile sınırlandırılmış. Verinin %20'si doğrulama için ayrılır. Dengesiz sınıflar için belirlenen ağırlıklar kullanılmış.</a:t>
            </a:r>
            <a:endParaRPr lang="en-US" sz="2600" dirty="0">
              <a:solidFill>
                <a:srgbClr val="290606"/>
              </a:solidFill>
              <a:latin typeface="Telegraf"/>
              <a:ea typeface="Telegraf"/>
              <a:cs typeface="Telegraf"/>
              <a:sym typeface="Telegraf"/>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grpSp>
        <p:nvGrpSpPr>
          <p:cNvPr id="2" name="Group 2"/>
          <p:cNvGrpSpPr/>
          <p:nvPr/>
        </p:nvGrpSpPr>
        <p:grpSpPr>
          <a:xfrm>
            <a:off x="57150" y="2247900"/>
            <a:ext cx="14782800" cy="3397829"/>
            <a:chOff x="0" y="0"/>
            <a:chExt cx="2912253" cy="894902"/>
          </a:xfrm>
        </p:grpSpPr>
        <p:sp>
          <p:nvSpPr>
            <p:cNvPr id="3" name="Freeform 3"/>
            <p:cNvSpPr/>
            <p:nvPr/>
          </p:nvSpPr>
          <p:spPr>
            <a:xfrm>
              <a:off x="0" y="0"/>
              <a:ext cx="2912253" cy="894902"/>
            </a:xfrm>
            <a:custGeom>
              <a:avLst/>
              <a:rect l="l" t="t" r="r" b="b"/>
              <a:pathLst>
                <a:path w="2912253" h="894902">
                  <a:moveTo>
                    <a:pt x="35708" y="0"/>
                  </a:moveTo>
                  <a:lnTo>
                    <a:pt x="2876546" y="0"/>
                  </a:lnTo>
                  <a:cubicBezTo>
                    <a:pt x="2886016" y="0"/>
                    <a:pt x="2895098" y="3762"/>
                    <a:pt x="2901795" y="10459"/>
                  </a:cubicBezTo>
                  <a:cubicBezTo>
                    <a:pt x="2908491" y="17155"/>
                    <a:pt x="2912253" y="26238"/>
                    <a:pt x="2912253" y="35708"/>
                  </a:cubicBezTo>
                  <a:lnTo>
                    <a:pt x="2912253" y="859194"/>
                  </a:lnTo>
                  <a:cubicBezTo>
                    <a:pt x="2912253" y="878915"/>
                    <a:pt x="2896266" y="894902"/>
                    <a:pt x="2876546" y="894902"/>
                  </a:cubicBezTo>
                  <a:lnTo>
                    <a:pt x="35708" y="894902"/>
                  </a:lnTo>
                  <a:cubicBezTo>
                    <a:pt x="15987" y="894902"/>
                    <a:pt x="0" y="878915"/>
                    <a:pt x="0" y="859194"/>
                  </a:cubicBezTo>
                  <a:lnTo>
                    <a:pt x="0" y="35708"/>
                  </a:lnTo>
                  <a:cubicBezTo>
                    <a:pt x="0" y="15987"/>
                    <a:pt x="15987" y="0"/>
                    <a:pt x="35708" y="0"/>
                  </a:cubicBezTo>
                  <a:close/>
                </a:path>
              </a:pathLst>
            </a:custGeom>
            <a:solidFill>
              <a:srgbClr val="02B676"/>
            </a:solidFill>
          </p:spPr>
          <p:txBody>
            <a:bodyPr/>
            <a:lstStyle/>
            <a:p/>
          </p:txBody>
        </p:sp>
        <p:sp>
          <p:nvSpPr>
            <p:cNvPr id="4" name="TextBox 4"/>
            <p:cNvSpPr txBox="1"/>
            <p:nvPr/>
          </p:nvSpPr>
          <p:spPr>
            <a:xfrm>
              <a:off x="0" y="-66675"/>
              <a:ext cx="2912253" cy="961577"/>
            </a:xfrm>
            <a:prstGeom prst="rect">
              <a:avLst/>
            </a:prstGeom>
          </p:spPr>
          <p:txBody>
            <a:bodyPr lIns="50800" tIns="50800" rIns="50800" bIns="50800" rtlCol="0" anchor="ctr"/>
            <a:lstStyle/>
            <a:p>
              <a:pPr algn="ctr">
                <a:lnSpc>
                  <a:spcPts val="2659"/>
                </a:lnSpc>
                <a:spcBef>
                  <a:spcPct val="0"/>
                </a:spcBef>
              </a:pPr>
            </a:p>
          </p:txBody>
        </p:sp>
      </p:grpSp>
      <p:sp>
        <p:nvSpPr>
          <p:cNvPr id="5" name="TextBox 5"/>
          <p:cNvSpPr txBox="1"/>
          <p:nvPr/>
        </p:nvSpPr>
        <p:spPr>
          <a:xfrm>
            <a:off x="1028700" y="930539"/>
            <a:ext cx="8927786"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GİRİŞ</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6" name="TextBox 6"/>
          <p:cNvSpPr txBox="1"/>
          <p:nvPr/>
        </p:nvSpPr>
        <p:spPr>
          <a:xfrm>
            <a:off x="152400" y="2452175"/>
            <a:ext cx="14592300" cy="3231654"/>
          </a:xfrm>
          <a:prstGeom prst="rect">
            <a:avLst/>
          </a:prstGeom>
        </p:spPr>
        <p:txBody>
          <a:bodyPr wrap="square" lIns="0" tIns="0" rIns="0" bIns="0" rtlCol="0" anchor="t">
            <a:spAutoFit/>
          </a:bodyPr>
          <a:lstStyle/>
          <a:p>
            <a:pPr algn="just">
              <a:lnSpc>
                <a:spcPts val="4200"/>
              </a:lnSpc>
            </a:pP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Finansal</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teknoloji</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son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zamanlarda</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küresel</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ekonomide</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önemli</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bir</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yapı</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taşı</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haline</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gelmiştir</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Geleneksel</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süreçlerden</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olan</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bankacılık</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sigortacılık</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yatırım</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ve</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kredi</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verme</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gibi</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işleyişler</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dijital</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teknolojilerin</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de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etkisiyle</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büyük</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bir</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değişim</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geçirmiş</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olup</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bu</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süreçlerde</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yapay</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zeka</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daha</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fazla</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yer</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bulmuştur</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Körpe</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2021</a:t>
            </a:r>
            <a:r>
              <a:rPr lang="tr-TR"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a:t>
            </a:r>
          </a:p>
        </p:txBody>
      </p:sp>
      <p:sp>
        <p:nvSpPr>
          <p:cNvPr id="7" name="TextBox 7"/>
          <p:cNvSpPr txBox="1"/>
          <p:nvPr/>
        </p:nvSpPr>
        <p:spPr>
          <a:xfrm>
            <a:off x="914400" y="5978128"/>
            <a:ext cx="16230600" cy="3731697"/>
          </a:xfrm>
          <a:prstGeom prst="rect">
            <a:avLst/>
          </a:prstGeom>
        </p:spPr>
        <p:txBody>
          <a:bodyPr lIns="0" tIns="0" rIns="0" bIns="0" rtlCol="0" anchor="t">
            <a:spAutoFit/>
          </a:bodyPr>
          <a:lstStyle/>
          <a:p>
            <a:pPr algn="just">
              <a:lnSpc>
                <a:spcPts val="4200"/>
              </a:lnSpc>
            </a:pPr>
            <a:r>
              <a:rPr lang="en-US" sz="3500" spc="171" dirty="0" err="1">
                <a:solidFill>
                  <a:srgbClr val="290606"/>
                </a:solidFill>
                <a:latin typeface="Telegraf"/>
                <a:ea typeface="Telegraf"/>
                <a:cs typeface="Telegraf"/>
                <a:sym typeface="Telegraf"/>
              </a:rPr>
              <a:t>Yapılan</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çalışmalarda</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duygu</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analizinin</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önemi</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artmaktadır</a:t>
            </a:r>
            <a:r>
              <a:rPr lang="tr" sz="3500" spc="171" dirty="0" err="1">
                <a:solidFill>
                  <a:srgbClr val="290606"/>
                </a:solidFill>
                <a:latin typeface="Telegraf"/>
                <a:ea typeface="Telegraf"/>
                <a:cs typeface="Telegraf"/>
                <a:sym typeface="Telegraf"/>
              </a:rPr>
              <a:t>.</a:t>
            </a:r>
            <a:r>
              <a:rPr lang="en-US" sz="3500" spc="171" dirty="0">
                <a:solidFill>
                  <a:srgbClr val="290606"/>
                </a:solidFill>
                <a:latin typeface="Telegraf"/>
                <a:ea typeface="Telegraf"/>
                <a:cs typeface="Telegraf"/>
                <a:sym typeface="Telegraf"/>
              </a:rPr>
              <a:t>(</a:t>
            </a:r>
            <a:r>
              <a:rPr lang="en-US" sz="3500" spc="171" dirty="0" err="1">
                <a:solidFill>
                  <a:srgbClr val="290606"/>
                </a:solidFill>
                <a:latin typeface="Telegraf"/>
                <a:ea typeface="Telegraf"/>
                <a:cs typeface="Telegraf"/>
                <a:sym typeface="Telegraf"/>
              </a:rPr>
              <a:t>Gerçek</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ve</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Özveren</a:t>
            </a:r>
            <a:r>
              <a:rPr lang="en-US" sz="3500" spc="171" dirty="0">
                <a:solidFill>
                  <a:srgbClr val="290606"/>
                </a:solidFill>
                <a:latin typeface="Telegraf"/>
                <a:ea typeface="Telegraf"/>
                <a:cs typeface="Telegraf"/>
                <a:sym typeface="Telegraf"/>
              </a:rPr>
              <a:t>, 2023). </a:t>
            </a:r>
            <a:r>
              <a:rPr lang="en-US" sz="3500" spc="171" dirty="0" err="1">
                <a:solidFill>
                  <a:srgbClr val="290606"/>
                </a:solidFill>
                <a:latin typeface="Telegraf"/>
                <a:ea typeface="Telegraf"/>
                <a:cs typeface="Telegraf"/>
                <a:sym typeface="Telegraf"/>
              </a:rPr>
              <a:t>Birçok</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yatırımcının</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davranışlarını</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sosyal</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medya</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ve</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dijital</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platformlardaki</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paylaşımlardan</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önemli</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bir</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şekilde</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etkilediği</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görülmüştür</a:t>
            </a:r>
            <a:r>
              <a:rPr lang="tr" sz="3500" spc="171" dirty="0" err="1">
                <a:solidFill>
                  <a:srgbClr val="290606"/>
                </a:solidFill>
                <a:latin typeface="Telegraf"/>
                <a:ea typeface="Telegraf"/>
                <a:cs typeface="Telegraf"/>
                <a:sym typeface="Telegraf"/>
              </a:rPr>
              <a:t>.</a:t>
            </a:r>
          </a:p>
          <a:p>
            <a:pPr algn="just">
              <a:lnSpc>
                <a:spcPts val="4200"/>
              </a:lnSpc>
            </a:pPr>
            <a:r>
              <a:rPr lang="en-US" sz="3500" spc="171" dirty="0">
                <a:solidFill>
                  <a:srgbClr val="290606"/>
                </a:solidFill>
                <a:latin typeface="Telegraf"/>
                <a:ea typeface="Telegraf"/>
                <a:cs typeface="Telegraf"/>
                <a:sym typeface="Telegraf"/>
              </a:rPr>
              <a:t>(</a:t>
            </a:r>
            <a:r>
              <a:rPr lang="en-US" sz="3500" spc="171" dirty="0" err="1">
                <a:solidFill>
                  <a:srgbClr val="290606"/>
                </a:solidFill>
                <a:latin typeface="Telegraf"/>
                <a:ea typeface="Telegraf"/>
                <a:cs typeface="Telegraf"/>
                <a:sym typeface="Telegraf"/>
              </a:rPr>
              <a:t>Polat</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ve</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Akbıyık</a:t>
            </a:r>
            <a:r>
              <a:rPr lang="en-US" sz="3500" spc="171" dirty="0">
                <a:solidFill>
                  <a:srgbClr val="290606"/>
                </a:solidFill>
                <a:latin typeface="Telegraf"/>
                <a:ea typeface="Telegraf"/>
                <a:cs typeface="Telegraf"/>
                <a:sym typeface="Telegraf"/>
              </a:rPr>
              <a:t>, 2019 ; </a:t>
            </a:r>
            <a:r>
              <a:rPr lang="en-US" sz="3500" spc="171" dirty="0" err="1">
                <a:solidFill>
                  <a:srgbClr val="290606"/>
                </a:solidFill>
                <a:latin typeface="Telegraf"/>
                <a:ea typeface="Telegraf"/>
                <a:cs typeface="Telegraf"/>
                <a:sym typeface="Telegraf"/>
              </a:rPr>
              <a:t>Güran</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ve</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Ateş</a:t>
            </a:r>
            <a:r>
              <a:rPr lang="en-US" sz="3500" spc="171" dirty="0">
                <a:solidFill>
                  <a:srgbClr val="290606"/>
                </a:solidFill>
                <a:latin typeface="Telegraf"/>
                <a:ea typeface="Telegraf"/>
                <a:cs typeface="Telegraf"/>
                <a:sym typeface="Telegraf"/>
              </a:rPr>
              <a:t>, 2021 ). </a:t>
            </a:r>
            <a:r>
              <a:rPr lang="en-US" sz="3500" spc="171" dirty="0" err="1">
                <a:solidFill>
                  <a:srgbClr val="290606"/>
                </a:solidFill>
                <a:latin typeface="Telegraf"/>
                <a:ea typeface="Telegraf"/>
                <a:cs typeface="Telegraf"/>
                <a:sym typeface="Telegraf"/>
              </a:rPr>
              <a:t>Piyasadaki</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karar</a:t>
            </a:r>
            <a:r>
              <a:rPr lang="en-US" sz="3500" spc="171" dirty="0">
                <a:solidFill>
                  <a:srgbClr val="290606"/>
                </a:solidFill>
                <a:latin typeface="Telegraf"/>
                <a:ea typeface="Telegraf"/>
                <a:cs typeface="Telegraf"/>
                <a:sym typeface="Telegraf"/>
              </a:rPr>
              <a:t> alma </a:t>
            </a:r>
            <a:r>
              <a:rPr lang="en-US" sz="3500" spc="171" dirty="0" err="1">
                <a:solidFill>
                  <a:srgbClr val="290606"/>
                </a:solidFill>
                <a:latin typeface="Telegraf"/>
                <a:ea typeface="Telegraf"/>
                <a:cs typeface="Telegraf"/>
                <a:sym typeface="Telegraf"/>
              </a:rPr>
              <a:t>süreçlerinde</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ve</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piyasa</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dinamiklerinde</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duygu</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durumlarının</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sosyal</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medya</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üzerinden</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nasıl</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etkilendiğini</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araştırmak</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ihtiyacı</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bulunmaktadır</a:t>
            </a:r>
            <a:r>
              <a:rPr lang="tr" sz="3500" spc="171" dirty="0" err="1">
                <a:solidFill>
                  <a:srgbClr val="290606"/>
                </a:solidFill>
                <a:latin typeface="Telegraf"/>
                <a:ea typeface="Telegraf"/>
                <a:cs typeface="Telegraf"/>
                <a:sym typeface="Telegraf"/>
              </a:rPr>
              <a:t>.</a:t>
            </a:r>
            <a:r>
              <a:rPr lang="en-US" sz="3500" spc="171" dirty="0">
                <a:solidFill>
                  <a:srgbClr val="290606"/>
                </a:solidFill>
                <a:latin typeface="Telegraf"/>
                <a:ea typeface="Telegraf"/>
                <a:cs typeface="Telegraf"/>
                <a:sym typeface="Telegraf"/>
              </a:rPr>
              <a:t>(</a:t>
            </a:r>
            <a:r>
              <a:rPr lang="en-US" sz="3500" spc="171" dirty="0" err="1">
                <a:solidFill>
                  <a:srgbClr val="290606"/>
                </a:solidFill>
                <a:latin typeface="Telegraf"/>
                <a:ea typeface="Telegraf"/>
                <a:cs typeface="Telegraf"/>
                <a:sym typeface="Telegraf"/>
              </a:rPr>
              <a:t>Usul</a:t>
            </a:r>
            <a:r>
              <a:rPr lang="en-US" sz="3500" spc="171" dirty="0">
                <a:solidFill>
                  <a:srgbClr val="290606"/>
                </a:solidFill>
                <a:latin typeface="Telegraf"/>
                <a:ea typeface="Telegraf"/>
                <a:cs typeface="Telegraf"/>
                <a:sym typeface="Telegraf"/>
              </a:rPr>
              <a:t>, 2020</a:t>
            </a:r>
            <a:r>
              <a:rPr lang="tr-TR" sz="3500" spc="171" dirty="0">
                <a:solidFill>
                  <a:srgbClr val="290606"/>
                </a:solidFill>
                <a:latin typeface="Telegraf"/>
                <a:ea typeface="Telegraf"/>
                <a:cs typeface="Telegraf"/>
                <a:sym typeface="Telegraf"/>
              </a:rPr>
              <a:t>).</a:t>
            </a:r>
            <a:r>
              <a:rPr lang="en-US" sz="3500" spc="171" dirty="0">
                <a:solidFill>
                  <a:srgbClr val="290606"/>
                </a:solidFill>
                <a:latin typeface="Telegraf"/>
                <a:ea typeface="Telegraf"/>
                <a:cs typeface="Telegraf"/>
                <a:sym typeface="Telegraf"/>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p:bgPr>
    </p:bg>
    <p:spTree>
      <p:nvGrpSpPr>
        <p:cNvPr id="1" name=""/>
        <p:cNvGrpSpPr/>
        <p:nvPr/>
      </p:nvGrpSpPr>
      <p:grpSpPr>
        <a:xfrm>
          <a:off x="0" y="0"/>
          <a:ext cx="0" cy="0"/>
          <a:chOff x="0" y="0"/>
          <a:chExt cx="0" cy="0"/>
        </a:xfrm>
      </p:grpSpPr>
      <p:sp>
        <p:nvSpPr>
          <p:cNvPr id="2" name="Yuvarlatılmış Dikdörtgen 1"/>
          <p:cNvSpPr/>
          <p:nvPr/>
        </p:nvSpPr>
        <p:spPr>
          <a:xfrm>
            <a:off x="914400" y="342900"/>
            <a:ext cx="9220200" cy="1371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6000" dirty="0" smtClean="0"/>
              <a:t>KODLAR</a:t>
            </a:r>
            <a:endParaRPr lang="tr-TR" dirty="0"/>
          </a:p>
        </p:txBody>
      </p:sp>
      <p:pic>
        <p:nvPicPr>
          <p:cNvPr id="3" name="Resim 2"/>
          <p:cNvPicPr>
            <a:picLocks noChangeAspect="1"/>
          </p:cNvPicPr>
          <p:nvPr/>
        </p:nvPicPr>
        <p:blipFill>
          <a:blip r:embed="rId1"/>
          <a:srcRect/>
          <a:stretch>
            <a:fillRect/>
          </a:stretch>
        </p:blipFill>
        <p:spPr>
          <a:xfrm>
            <a:off x="304800" y="1950720"/>
            <a:ext cx="8363743" cy="6248400"/>
          </a:xfrm>
          <a:prstGeom prst="rect">
            <a:avLst/>
          </a:prstGeom>
        </p:spPr>
      </p:pic>
      <p:pic>
        <p:nvPicPr>
          <p:cNvPr id="4" name="Resim 3"/>
          <p:cNvPicPr>
            <a:picLocks noChangeAspect="1"/>
          </p:cNvPicPr>
          <p:nvPr/>
        </p:nvPicPr>
        <p:blipFill>
          <a:blip r:embed="rId2"/>
          <a:srcRect/>
          <a:stretch>
            <a:fillRect/>
          </a:stretch>
        </p:blipFill>
        <p:spPr>
          <a:xfrm>
            <a:off x="9296400" y="1950720"/>
            <a:ext cx="7735655" cy="6248400"/>
          </a:xfrm>
          <a:prstGeom prst="rect">
            <a:avLst/>
          </a:prstGeom>
        </p:spPr>
      </p:pic>
      <p:sp>
        <p:nvSpPr>
          <p:cNvPr id="5" name="Freeform 3"/>
          <p:cNvSpPr/>
          <p:nvPr/>
        </p:nvSpPr>
        <p:spPr>
          <a:xfrm rot="19718250">
            <a:off x="7339826" y="2839037"/>
            <a:ext cx="2266188" cy="1023653"/>
          </a:xfrm>
          <a:custGeom>
            <a:avLst/>
            <a:rect l="l" t="t" r="r" b="b"/>
            <a:pathLst>
              <a:path w="2266188" h="1023653">
                <a:moveTo>
                  <a:pt x="0" y="0"/>
                </a:moveTo>
                <a:lnTo>
                  <a:pt x="2266188" y="0"/>
                </a:lnTo>
                <a:lnTo>
                  <a:pt x="2266188" y="1023653"/>
                </a:lnTo>
                <a:lnTo>
                  <a:pt x="0" y="1023653"/>
                </a:lnTo>
                <a:lnTo>
                  <a:pt x="0" y="0"/>
                </a:lnTo>
                <a:close/>
              </a:path>
            </a:pathLst>
          </a:custGeom>
          <a:blipFill>
            <a:blip r:embed="rId3"/>
            <a:srcRect l="0" t="0" r="0" b="0"/>
            <a:stretch>
              <a:fillRect/>
            </a:stretch>
          </a:blipFill>
        </p:spPr>
        <p:txBody>
          <a:bodyPr/>
          <a:lstStyle/>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grpSp>
        <p:nvGrpSpPr>
          <p:cNvPr id="5" name="Grup 4"/>
          <p:cNvGrpSpPr/>
          <p:nvPr/>
        </p:nvGrpSpPr>
        <p:grpSpPr>
          <a:xfrm>
            <a:off x="228600" y="266700"/>
            <a:ext cx="5562600" cy="9601200"/>
            <a:chOff x="10363200" y="1407302"/>
            <a:chExt cx="4803759" cy="5499985"/>
          </a:xfrm>
        </p:grpSpPr>
        <p:grpSp>
          <p:nvGrpSpPr>
            <p:cNvPr id="6" name="Group 9"/>
            <p:cNvGrpSpPr/>
            <p:nvPr/>
          </p:nvGrpSpPr>
          <p:grpSpPr>
            <a:xfrm>
              <a:off x="10363200" y="1407302"/>
              <a:ext cx="4561929" cy="5298426"/>
              <a:chOff x="0" y="0"/>
              <a:chExt cx="1235036" cy="1434426"/>
            </a:xfrm>
          </p:grpSpPr>
          <p:sp>
            <p:nvSpPr>
              <p:cNvPr id="10" name="Freeform 10"/>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EC801"/>
              </a:solidFill>
            </p:spPr>
            <p:txBody>
              <a:bodyPr/>
              <a:lstStyle/>
              <a:p/>
            </p:txBody>
          </p:sp>
          <p:sp>
            <p:nvSpPr>
              <p:cNvPr id="11" name="TextBox 11"/>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7" name="Group 20"/>
            <p:cNvGrpSpPr/>
            <p:nvPr/>
          </p:nvGrpSpPr>
          <p:grpSpPr>
            <a:xfrm>
              <a:off x="10605030" y="1608861"/>
              <a:ext cx="4561929" cy="5298426"/>
              <a:chOff x="0" y="0"/>
              <a:chExt cx="1235036" cy="1434426"/>
            </a:xfrm>
          </p:grpSpPr>
          <p:sp>
            <p:nvSpPr>
              <p:cNvPr id="8" name="Freeform 21"/>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9" name="TextBox 22"/>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sp>
        <p:nvSpPr>
          <p:cNvPr id="2" name="TextBox 2"/>
          <p:cNvSpPr txBox="1"/>
          <p:nvPr/>
        </p:nvSpPr>
        <p:spPr>
          <a:xfrm>
            <a:off x="685800" y="608867"/>
            <a:ext cx="4495800" cy="1354217"/>
          </a:xfrm>
          <a:prstGeom prst="rect">
            <a:avLst/>
          </a:prstGeom>
        </p:spPr>
        <p:txBody>
          <a:bodyPr wrap="square" lIns="0" tIns="0" rIns="0" bIns="0" rtlCol="0" anchor="t">
            <a:spAutoFit/>
          </a:bodyPr>
          <a:lstStyle/>
          <a:p>
            <a:r>
              <a:rPr lang="en-US" sz="4400" spc="342"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Tahmin</a:t>
            </a:r>
            <a:r>
              <a:rPr lang="en-US"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a:t>
            </a:r>
            <a:r>
              <a:rPr lang="en-US" sz="4400" spc="342"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a:t>
            </a:r>
            <a:r>
              <a:rPr lang="en-US"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a:t>
            </a:r>
            <a:r>
              <a:rPr lang="en-US" sz="4400" spc="342"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Değerlendirme</a:t>
            </a:r>
            <a:endParaRPr lang="en-US"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12" name="TextBox 26"/>
          <p:cNvSpPr txBox="1"/>
          <p:nvPr/>
        </p:nvSpPr>
        <p:spPr>
          <a:xfrm>
            <a:off x="603491" y="2095500"/>
            <a:ext cx="5035309" cy="6897594"/>
          </a:xfrm>
          <a:prstGeom prst="rect">
            <a:avLst/>
          </a:prstGeom>
        </p:spPr>
        <p:txBody>
          <a:bodyPr wrap="square" lIns="0" tIns="0" rIns="0" bIns="0" rtlCol="0" anchor="t">
            <a:spAutoFit/>
          </a:bodyPr>
          <a:lstStyle/>
          <a:p>
            <a:pPr marL="561345" lvl="1" indent="-280673">
              <a:lnSpc>
                <a:spcPts val="3640"/>
              </a:lnSpc>
              <a:buFont typeface="Arial" pitchFamily="34" charset="0" panose="020B0604020202020204"/>
              <a:buChar char="•"/>
            </a:pPr>
            <a:r>
              <a:rPr lang="tr-TR" sz="2600" dirty="0" err="1">
                <a:solidFill>
                  <a:srgbClr val="290606"/>
                </a:solidFill>
                <a:latin typeface="Telegraf"/>
                <a:ea typeface="Telegraf"/>
                <a:cs typeface="Telegraf"/>
                <a:sym typeface="Telegraf"/>
              </a:rPr>
              <a:t>Tahmin:X_test_pad</a:t>
            </a:r>
            <a:r>
              <a:rPr lang="tr-TR" sz="2600" dirty="0">
                <a:solidFill>
                  <a:srgbClr val="290606"/>
                </a:solidFill>
                <a:latin typeface="Telegraf"/>
                <a:ea typeface="Telegraf"/>
                <a:cs typeface="Telegraf"/>
                <a:sym typeface="Telegraf"/>
              </a:rPr>
              <a:t> verileriyle model tahminleri </a:t>
            </a:r>
            <a:r>
              <a:rPr lang="tr-TR" sz="2600" dirty="0" err="1">
                <a:solidFill>
                  <a:srgbClr val="290606"/>
                </a:solidFill>
                <a:latin typeface="Telegraf"/>
                <a:ea typeface="Telegraf"/>
                <a:cs typeface="Telegraf"/>
                <a:sym typeface="Telegraf"/>
              </a:rPr>
              <a:t>yapılır.np.argmax</a:t>
            </a:r>
            <a:r>
              <a:rPr lang="tr-TR" sz="2600" dirty="0">
                <a:solidFill>
                  <a:srgbClr val="290606"/>
                </a:solidFill>
                <a:latin typeface="Telegraf"/>
                <a:ea typeface="Telegraf"/>
                <a:cs typeface="Telegraf"/>
                <a:sym typeface="Telegraf"/>
              </a:rPr>
              <a:t>: Çoklu sınıf çıktılarında en yüksek olasılık değerine sahip sınıf </a:t>
            </a:r>
            <a:r>
              <a:rPr lang="tr-TR" sz="2600" dirty="0" err="1">
                <a:solidFill>
                  <a:srgbClr val="290606"/>
                </a:solidFill>
                <a:latin typeface="Telegraf"/>
                <a:ea typeface="Telegraf"/>
                <a:cs typeface="Telegraf"/>
                <a:sym typeface="Telegraf"/>
              </a:rPr>
              <a:t>seçilir.Doğruluk</a:t>
            </a:r>
            <a:r>
              <a:rPr lang="tr-TR" sz="2600" dirty="0">
                <a:solidFill>
                  <a:srgbClr val="290606"/>
                </a:solidFill>
                <a:latin typeface="Telegraf"/>
                <a:ea typeface="Telegraf"/>
                <a:cs typeface="Telegraf"/>
                <a:sym typeface="Telegraf"/>
              </a:rPr>
              <a:t> Skoru (</a:t>
            </a:r>
            <a:r>
              <a:rPr lang="tr-TR" sz="2600" dirty="0" err="1">
                <a:solidFill>
                  <a:srgbClr val="290606"/>
                </a:solidFill>
                <a:latin typeface="Telegraf"/>
                <a:ea typeface="Telegraf"/>
                <a:cs typeface="Telegraf"/>
                <a:sym typeface="Telegraf"/>
              </a:rPr>
              <a:t>Accuracy</a:t>
            </a:r>
            <a:r>
              <a:rPr lang="tr-TR" sz="2600" dirty="0">
                <a:solidFill>
                  <a:srgbClr val="290606"/>
                </a:solidFill>
                <a:latin typeface="Telegraf"/>
                <a:ea typeface="Telegraf"/>
                <a:cs typeface="Telegraf"/>
                <a:sym typeface="Telegraf"/>
              </a:rPr>
              <a:t>): Test verisiyle gerçek etiketler karşılaştırılarak doğruluk skoru </a:t>
            </a:r>
            <a:r>
              <a:rPr lang="tr-TR" sz="2600" dirty="0" err="1">
                <a:solidFill>
                  <a:srgbClr val="290606"/>
                </a:solidFill>
                <a:latin typeface="Telegraf"/>
                <a:ea typeface="Telegraf"/>
                <a:cs typeface="Telegraf"/>
                <a:sym typeface="Telegraf"/>
              </a:rPr>
              <a:t>hesaplanır.Detaylı</a:t>
            </a:r>
            <a:r>
              <a:rPr lang="tr-TR" sz="2600" dirty="0">
                <a:solidFill>
                  <a:srgbClr val="290606"/>
                </a:solidFill>
                <a:latin typeface="Telegraf"/>
                <a:ea typeface="Telegraf"/>
                <a:cs typeface="Telegraf"/>
                <a:sym typeface="Telegraf"/>
              </a:rPr>
              <a:t> Rapor (</a:t>
            </a:r>
            <a:r>
              <a:rPr lang="tr-TR" sz="2600" dirty="0" err="1">
                <a:solidFill>
                  <a:srgbClr val="290606"/>
                </a:solidFill>
                <a:latin typeface="Telegraf"/>
                <a:ea typeface="Telegraf"/>
                <a:cs typeface="Telegraf"/>
                <a:sym typeface="Telegraf"/>
              </a:rPr>
              <a:t>classification_report</a:t>
            </a:r>
            <a:r>
              <a:rPr lang="tr-TR" sz="2600" dirty="0">
                <a:solidFill>
                  <a:srgbClr val="290606"/>
                </a:solidFill>
                <a:latin typeface="Telegraf"/>
                <a:ea typeface="Telegraf"/>
                <a:cs typeface="Telegraf"/>
                <a:sym typeface="Telegraf"/>
              </a:rPr>
              <a:t>):Her sınıf için doğruluk, kesinlik, çağrı oranı (</a:t>
            </a:r>
            <a:r>
              <a:rPr lang="tr-TR" sz="2600" dirty="0" err="1">
                <a:solidFill>
                  <a:srgbClr val="290606"/>
                </a:solidFill>
                <a:latin typeface="Telegraf"/>
                <a:ea typeface="Telegraf"/>
                <a:cs typeface="Telegraf"/>
                <a:sym typeface="Telegraf"/>
              </a:rPr>
              <a:t>recall</a:t>
            </a:r>
            <a:r>
              <a:rPr lang="tr-TR" sz="2600" dirty="0">
                <a:solidFill>
                  <a:srgbClr val="290606"/>
                </a:solidFill>
                <a:latin typeface="Telegraf"/>
                <a:ea typeface="Telegraf"/>
                <a:cs typeface="Telegraf"/>
                <a:sym typeface="Telegraf"/>
              </a:rPr>
              <a:t>) ve F1 skorları raporlanır.</a:t>
            </a:r>
            <a:endParaRPr lang="en-US" sz="2600" dirty="0">
              <a:solidFill>
                <a:srgbClr val="290606"/>
              </a:solidFill>
              <a:latin typeface="Telegraf"/>
              <a:ea typeface="Telegraf"/>
              <a:cs typeface="Telegraf"/>
              <a:sym typeface="Telegraf"/>
            </a:endParaRPr>
          </a:p>
        </p:txBody>
      </p:sp>
      <p:sp>
        <p:nvSpPr>
          <p:cNvPr id="13" name="Dikdörtgen 12"/>
          <p:cNvSpPr/>
          <p:nvPr/>
        </p:nvSpPr>
        <p:spPr>
          <a:xfrm>
            <a:off x="6400800" y="685810"/>
            <a:ext cx="11125200" cy="1200329"/>
          </a:xfrm>
          <a:prstGeom prst="rect">
            <a:avLst/>
          </a:prstGeom>
        </p:spPr>
        <p:txBody>
          <a:bodyPr wrap="square">
            <a:spAutoFit/>
          </a:bodyPr>
          <a:lstStyle/>
          <a:p>
            <a:pPr algn="just"/>
            <a:endParaRPr lang="tr-TR" sz="2400" dirty="0"/>
          </a:p>
        </p:txBody>
      </p:sp>
      <p:sp>
        <p:nvSpPr>
          <p:cNvPr id="14" name="Dikdörtgen 13"/>
          <p:cNvSpPr/>
          <p:nvPr/>
        </p:nvSpPr>
        <p:spPr>
          <a:xfrm>
            <a:off x="6450071" y="6360730"/>
            <a:ext cx="11582400" cy="1555868"/>
          </a:xfrm>
          <a:prstGeom prst="rect">
            <a:avLst/>
          </a:prstGeom>
        </p:spPr>
        <p:txBody>
          <a:bodyPr wrap="square">
            <a:spAutoFit/>
          </a:bodyPr>
          <a:lstStyle/>
          <a:p>
            <a:pPr algn="just"/>
            <a:r>
              <a:rPr lang="tr-TR" sz="2400" dirty="0">
                <a:solidFill>
                  <a:srgbClr val="000000"/>
                </a:solidFill>
              </a:rPr>
              <a:t>Modelin genel doğruluğu % 82.18  olup, </a:t>
            </a:r>
            <a:r>
              <a:rPr lang="tr-TR" sz="2400" dirty="0" err="1">
                <a:solidFill>
                  <a:srgbClr val="000000"/>
                </a:solidFill>
              </a:rPr>
              <a:t>Precision'ların</a:t>
            </a:r>
            <a:r>
              <a:rPr lang="tr-TR" sz="2400" dirty="0">
                <a:solidFill>
                  <a:srgbClr val="000000"/>
                </a:solidFill>
              </a:rPr>
              <a:t> tüm sınıflar için 0.79 ile 0.83 arasında olduğunu görmek, modelin her sınıfı doğru tahmin etme konusunda tutarlı bir performans sergilediğini göstermektedir. Modelin sınıf tahmininde en zayıf olduğu sınıf pozitif sınıfı temsil eden 2 sınıfıdır.</a:t>
            </a:r>
          </a:p>
        </p:txBody>
      </p:sp>
      <p:pic>
        <p:nvPicPr>
          <p:cNvPr id="1027" name="Picture 1026"/>
          <p:cNvPicPr>
            <a:picLocks noChangeAspect="1"/>
          </p:cNvPicPr>
          <p:nvPr/>
        </p:nvPicPr>
        <p:blipFill>
          <a:blip r:embed="rId1"/>
          <a:srcRect/>
          <a:stretch>
            <a:fillRect/>
          </a:stretch>
        </p:blipFill>
        <p:spPr>
          <a:xfrm>
            <a:off x="7633021" y="638033"/>
            <a:ext cx="7918151" cy="428599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TextBox 2"/>
          <p:cNvSpPr txBox="1"/>
          <p:nvPr/>
        </p:nvSpPr>
        <p:spPr>
          <a:xfrm>
            <a:off x="317153" y="32343"/>
            <a:ext cx="10096500" cy="897682"/>
          </a:xfrm>
          <a:prstGeom prst="rect">
            <a:avLst/>
          </a:prstGeom>
        </p:spPr>
        <p:txBody>
          <a:bodyPr wrap="square"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Değerlendirmenin devamı</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3" name="TextBox 3"/>
          <p:cNvSpPr txBox="1"/>
          <p:nvPr/>
        </p:nvSpPr>
        <p:spPr>
          <a:xfrm>
            <a:off x="457200" y="1638300"/>
            <a:ext cx="15189192" cy="2742610"/>
          </a:xfrm>
          <a:prstGeom prst="rect">
            <a:avLst/>
          </a:prstGeom>
        </p:spPr>
        <p:txBody>
          <a:bodyPr wrap="square" lIns="0" tIns="0" rIns="0" bIns="0" rtlCol="0" anchor="t">
            <a:spAutoFit/>
          </a:bodyPr>
          <a:lstStyle/>
          <a:p>
            <a:pPr algn="just">
              <a:lnSpc>
                <a:spcPts val="3639"/>
              </a:lnSpc>
            </a:pPr>
            <a:r>
              <a:rPr lang="en-US" sz="2599" spc="116" dirty="0">
                <a:solidFill>
                  <a:srgbClr val="290606"/>
                </a:solidFill>
                <a:latin typeface="Telegraf"/>
                <a:ea typeface="Telegraf"/>
                <a:cs typeface="Telegraf"/>
                <a:sym typeface="Telegraf"/>
              </a:rPr>
              <a:t>İlk </a:t>
            </a:r>
            <a:r>
              <a:rPr lang="en-US" sz="2599" spc="116" dirty="0" err="1">
                <a:solidFill>
                  <a:srgbClr val="290606"/>
                </a:solidFill>
                <a:latin typeface="Telegraf"/>
                <a:ea typeface="Telegraf"/>
                <a:cs typeface="Telegraf"/>
                <a:sym typeface="Telegraf"/>
              </a:rPr>
              <a:t>öğrenme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oranımız</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olan</a:t>
            </a:r>
            <a:r>
              <a:rPr lang="en-US" sz="2599" spc="116" dirty="0">
                <a:solidFill>
                  <a:srgbClr val="290606"/>
                </a:solidFill>
                <a:latin typeface="Telegraf"/>
                <a:ea typeface="Telegraf"/>
                <a:cs typeface="Telegraf"/>
                <a:sym typeface="Telegraf"/>
              </a:rPr>
              <a:t> 0.0005 </a:t>
            </a:r>
            <a:r>
              <a:rPr lang="en-US" sz="2599" spc="116" dirty="0" err="1">
                <a:solidFill>
                  <a:srgbClr val="290606"/>
                </a:solidFill>
                <a:latin typeface="Telegraf"/>
                <a:ea typeface="Telegraf"/>
                <a:cs typeface="Telegraf"/>
                <a:sym typeface="Telegraf"/>
              </a:rPr>
              <a:t>değerinde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modelin</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gösterdiği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eğitim</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ve</a:t>
            </a:r>
            <a:r>
              <a:rPr lang="en-US" sz="2599" spc="116" dirty="0">
                <a:solidFill>
                  <a:srgbClr val="290606"/>
                </a:solidFill>
                <a:latin typeface="Telegraf"/>
                <a:ea typeface="Telegraf"/>
                <a:cs typeface="Telegraf"/>
                <a:sym typeface="Telegraf"/>
              </a:rPr>
              <a:t> validation </a:t>
            </a:r>
            <a:r>
              <a:rPr lang="en-US" sz="2599" spc="116" dirty="0" err="1">
                <a:solidFill>
                  <a:srgbClr val="290606"/>
                </a:solidFill>
                <a:latin typeface="Telegraf"/>
                <a:ea typeface="Telegraf"/>
                <a:cs typeface="Telegraf"/>
                <a:sym typeface="Telegraf"/>
              </a:rPr>
              <a:t>doğruluğu</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soldaki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grafikte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eğitim</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ve</a:t>
            </a:r>
            <a:r>
              <a:rPr lang="en-US" sz="2599" spc="116" dirty="0">
                <a:solidFill>
                  <a:srgbClr val="290606"/>
                </a:solidFill>
                <a:latin typeface="Telegraf"/>
                <a:ea typeface="Telegraf"/>
                <a:cs typeface="Telegraf"/>
                <a:sym typeface="Telegraf"/>
              </a:rPr>
              <a:t> validation </a:t>
            </a:r>
            <a:r>
              <a:rPr lang="en-US" sz="2599" spc="116" dirty="0" err="1">
                <a:solidFill>
                  <a:srgbClr val="290606"/>
                </a:solidFill>
                <a:latin typeface="Telegraf"/>
                <a:ea typeface="Telegraf"/>
                <a:cs typeface="Telegraf"/>
                <a:sym typeface="Telegraf"/>
              </a:rPr>
              <a:t>kaybı</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ise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sağdaki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grafikte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gösterilmektedir</a:t>
            </a:r>
            <a:r>
              <a:rPr lang="en-US" sz="2599" spc="116" dirty="0">
                <a:solidFill>
                  <a:srgbClr val="290606"/>
                </a:solidFill>
                <a:latin typeface="Telegraf"/>
                <a:ea typeface="Telegraf"/>
                <a:cs typeface="Telegraf"/>
                <a:sym typeface="Telegraf"/>
              </a:rPr>
              <a:t>.</a:t>
            </a:r>
            <a:r>
              <a:rPr lang="tr-TR" sz="2599" spc="116" dirty="0">
                <a:solidFill>
                  <a:srgbClr val="290606"/>
                </a:solidFill>
                <a:latin typeface="Telegraf"/>
                <a:ea typeface="Telegraf"/>
                <a:cs typeface="Telegraf"/>
                <a:sym typeface="Telegraf"/>
              </a:rPr>
              <a:t> Modele ikinci </a:t>
            </a:r>
            <a:r>
              <a:rPr lang="tr-TR" sz="2599" spc="116" dirty="0" err="1">
                <a:solidFill>
                  <a:srgbClr val="290606"/>
                </a:solidFill>
                <a:latin typeface="Telegraf"/>
                <a:ea typeface="Telegraf"/>
                <a:cs typeface="Telegraf"/>
                <a:sym typeface="Telegraf"/>
              </a:rPr>
              <a:t>learning</a:t>
            </a:r>
            <a:r>
              <a:rPr lang="tr-TR" sz="2599" spc="116" dirty="0">
                <a:solidFill>
                  <a:srgbClr val="290606"/>
                </a:solidFill>
                <a:latin typeface="Telegraf"/>
                <a:ea typeface="Telegraf"/>
                <a:cs typeface="Telegraf"/>
                <a:sym typeface="Telegraf"/>
              </a:rPr>
              <a:t> rate oranı olan 0.001 uygulandığında ise genel doğruluk açısından modelde 2 puanlık bir artış gözlemlenmiştir. Modelin bu öğrenme oranı açısından daha dengeli ve iyi sonuçlar verdiğini gözlemliyoruz.</a:t>
            </a:r>
          </a:p>
          <a:p>
            <a:pPr algn="just">
              <a:lnSpc>
                <a:spcPts val="3639"/>
              </a:lnSpc>
            </a:pPr>
            <a:endParaRPr lang="en-US" sz="2599" spc="116" dirty="0">
              <a:solidFill>
                <a:srgbClr val="290606"/>
              </a:solidFill>
              <a:latin typeface="Telegraf"/>
              <a:ea typeface="Telegraf"/>
              <a:cs typeface="Telegraf"/>
              <a:sym typeface="Telegraf"/>
            </a:endParaRPr>
          </a:p>
        </p:txBody>
      </p:sp>
      <p:pic>
        <p:nvPicPr>
          <p:cNvPr id="2050" name="Picture 2" descr="https://lh7-rt.googleusercontent.com/docsz/AD_4nXdCMeW3KRL2pynCZ41Yhd7lOtXFESTLr1__T0U8aAbSXbj1afwqu7_jU1dsO2RYtcedheXHuhqyJYBC8LPqtt6rsbYyAA_jsK6KCgy02dqqj67UYIZ0JX7vX_GV3QI40ymBpwklZQ?key=D-r1oc-3R7i7GWct4H1qnCK-"/>
          <p:cNvPicPr>
            <a:picLocks noChangeAspect="1" noChangeArrowheads="1"/>
          </p:cNvPicPr>
          <p:nvPr/>
        </p:nvPicPr>
        <p:blipFill>
          <a:blip r:embed="rId1"/>
          <a:srcRect/>
          <a:stretch>
            <a:fillRect/>
          </a:stretch>
        </p:blipFill>
        <p:spPr bwMode="auto">
          <a:xfrm>
            <a:off x="457200" y="4533900"/>
            <a:ext cx="9829800" cy="5410200"/>
          </a:xfrm>
          <a:prstGeom prst="rect">
            <a:avLst/>
          </a:prstGeom>
          <a:noFill/>
        </p:spPr>
      </p:pic>
      <p:sp>
        <p:nvSpPr>
          <p:cNvPr id="4" name="Dikdörtgen 3"/>
          <p:cNvSpPr/>
          <p:nvPr/>
        </p:nvSpPr>
        <p:spPr>
          <a:xfrm>
            <a:off x="10416540" y="4533900"/>
            <a:ext cx="7086600" cy="2246769"/>
          </a:xfrm>
          <a:prstGeom prst="rect">
            <a:avLst/>
          </a:prstGeom>
        </p:spPr>
        <p:txBody>
          <a:bodyPr wrap="square">
            <a:spAutoFit/>
          </a:bodyPr>
          <a:lstStyle/>
          <a:p>
            <a:pPr algn="just"/>
            <a:r>
              <a:rPr lang="tr-TR" sz="2800" b="1" dirty="0">
                <a:solidFill>
                  <a:srgbClr val="000000"/>
                </a:solidFill>
              </a:rPr>
              <a:t>AUC (</a:t>
            </a:r>
            <a:r>
              <a:rPr lang="tr-TR" sz="2800" b="1" dirty="0" err="1">
                <a:solidFill>
                  <a:srgbClr val="000000"/>
                </a:solidFill>
              </a:rPr>
              <a:t>Area</a:t>
            </a:r>
            <a:r>
              <a:rPr lang="tr-TR" sz="2800" b="1" dirty="0">
                <a:solidFill>
                  <a:srgbClr val="000000"/>
                </a:solidFill>
              </a:rPr>
              <a:t> Under </a:t>
            </a:r>
            <a:r>
              <a:rPr lang="tr-TR" sz="2800" b="1" dirty="0" err="1">
                <a:solidFill>
                  <a:srgbClr val="000000"/>
                </a:solidFill>
              </a:rPr>
              <a:t>the</a:t>
            </a:r>
            <a:r>
              <a:rPr lang="tr-TR" sz="2800" b="1" dirty="0">
                <a:solidFill>
                  <a:srgbClr val="000000"/>
                </a:solidFill>
              </a:rPr>
              <a:t> </a:t>
            </a:r>
            <a:r>
              <a:rPr lang="tr-TR" sz="2800" b="1" dirty="0" err="1">
                <a:solidFill>
                  <a:srgbClr val="000000"/>
                </a:solidFill>
              </a:rPr>
              <a:t>Curve</a:t>
            </a:r>
            <a:r>
              <a:rPr lang="tr-TR" sz="2800" b="1" dirty="0">
                <a:solidFill>
                  <a:srgbClr val="000000"/>
                </a:solidFill>
              </a:rPr>
              <a:t>)</a:t>
            </a:r>
            <a:r>
              <a:rPr lang="tr-TR" sz="2800" dirty="0">
                <a:solidFill>
                  <a:srgbClr val="000000"/>
                </a:solidFill>
              </a:rPr>
              <a:t>, ROC eğrisinin altındaki alanı ölçer ve modelin ayrım gücünü temsil eder. Modelin bu skor değeri 0.91 olup, modelin sınıflandırma  performansının  </a:t>
            </a:r>
          </a:p>
          <a:p>
            <a:pPr algn="just"/>
            <a:r>
              <a:rPr lang="tr-TR" sz="2800" dirty="0">
                <a:solidFill>
                  <a:srgbClr val="000000"/>
                </a:solidFill>
              </a:rPr>
              <a:t>güçlü olduğuna işaret eder. </a:t>
            </a:r>
            <a:endParaRPr lang="tr-TR" sz="2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80" y="4741857"/>
            <a:ext cx="18371825" cy="4953000"/>
            <a:chOff x="0" y="0"/>
            <a:chExt cx="5021300" cy="1063065"/>
          </a:xfrm>
        </p:grpSpPr>
        <p:sp>
          <p:nvSpPr>
            <p:cNvPr id="3" name="Freeform 3"/>
            <p:cNvSpPr/>
            <p:nvPr/>
          </p:nvSpPr>
          <p:spPr>
            <a:xfrm>
              <a:off x="0" y="0"/>
              <a:ext cx="5021300" cy="1063065"/>
            </a:xfrm>
            <a:custGeom>
              <a:avLst/>
              <a:rect l="l" t="t" r="r" b="b"/>
              <a:pathLst>
                <a:path w="5021300" h="1063065">
                  <a:moveTo>
                    <a:pt x="8121" y="0"/>
                  </a:moveTo>
                  <a:lnTo>
                    <a:pt x="5013179" y="0"/>
                  </a:lnTo>
                  <a:cubicBezTo>
                    <a:pt x="5015333" y="0"/>
                    <a:pt x="5017399" y="856"/>
                    <a:pt x="5018922" y="2379"/>
                  </a:cubicBezTo>
                  <a:cubicBezTo>
                    <a:pt x="5020445" y="3902"/>
                    <a:pt x="5021300" y="5968"/>
                    <a:pt x="5021300" y="8121"/>
                  </a:cubicBezTo>
                  <a:lnTo>
                    <a:pt x="5021300" y="1054944"/>
                  </a:lnTo>
                  <a:cubicBezTo>
                    <a:pt x="5021300" y="1057098"/>
                    <a:pt x="5020445" y="1059164"/>
                    <a:pt x="5018922" y="1060687"/>
                  </a:cubicBezTo>
                  <a:cubicBezTo>
                    <a:pt x="5017399" y="1062210"/>
                    <a:pt x="5015333" y="1063065"/>
                    <a:pt x="5013179" y="1063065"/>
                  </a:cubicBezTo>
                  <a:lnTo>
                    <a:pt x="8121" y="1063065"/>
                  </a:lnTo>
                  <a:cubicBezTo>
                    <a:pt x="5968" y="1063065"/>
                    <a:pt x="3902" y="1062210"/>
                    <a:pt x="2379" y="1060687"/>
                  </a:cubicBezTo>
                  <a:cubicBezTo>
                    <a:pt x="856" y="1059164"/>
                    <a:pt x="0" y="1057098"/>
                    <a:pt x="0" y="1054944"/>
                  </a:cubicBezTo>
                  <a:lnTo>
                    <a:pt x="0" y="8121"/>
                  </a:lnTo>
                  <a:cubicBezTo>
                    <a:pt x="0" y="5968"/>
                    <a:pt x="856" y="3902"/>
                    <a:pt x="2379" y="2379"/>
                  </a:cubicBezTo>
                  <a:cubicBezTo>
                    <a:pt x="3902" y="856"/>
                    <a:pt x="5968" y="0"/>
                    <a:pt x="8121" y="0"/>
                  </a:cubicBezTo>
                  <a:close/>
                </a:path>
              </a:pathLst>
            </a:custGeom>
            <a:solidFill>
              <a:srgbClr val="02B676">
                <a:alpha val="14902"/>
              </a:srgbClr>
            </a:solidFill>
          </p:spPr>
          <p:txBody>
            <a:bodyPr/>
            <a:lstStyle/>
            <a:p/>
          </p:txBody>
        </p:sp>
        <p:sp>
          <p:nvSpPr>
            <p:cNvPr id="4" name="TextBox 4"/>
            <p:cNvSpPr txBox="1"/>
            <p:nvPr/>
          </p:nvSpPr>
          <p:spPr>
            <a:xfrm>
              <a:off x="0" y="-9525"/>
              <a:ext cx="5021300" cy="1072590"/>
            </a:xfrm>
            <a:prstGeom prst="rect">
              <a:avLst/>
            </a:prstGeom>
          </p:spPr>
          <p:txBody>
            <a:bodyPr lIns="50800" tIns="50800" rIns="50800" bIns="50800" rtlCol="0" anchor="ctr"/>
            <a:lstStyle/>
            <a:p>
              <a:pPr algn="ctr">
                <a:lnSpc>
                  <a:spcPts val="2266"/>
                </a:lnSpc>
              </a:pPr>
            </a:p>
            <a:p>
              <a:pPr algn="ctr">
                <a:lnSpc>
                  <a:spcPts val="2266"/>
                </a:lnSpc>
              </a:pPr>
            </a:p>
          </p:txBody>
        </p:sp>
      </p:grpSp>
      <p:grpSp>
        <p:nvGrpSpPr>
          <p:cNvPr id="6" name="Group 6"/>
          <p:cNvGrpSpPr/>
          <p:nvPr/>
        </p:nvGrpSpPr>
        <p:grpSpPr>
          <a:xfrm>
            <a:off x="3429000" y="3017050"/>
            <a:ext cx="7893615" cy="1413565"/>
            <a:chOff x="0" y="0"/>
            <a:chExt cx="812800" cy="879231"/>
          </a:xfrm>
        </p:grpSpPr>
        <p:sp>
          <p:nvSpPr>
            <p:cNvPr id="7" name="Freeform 7"/>
            <p:cNvSpPr/>
            <p:nvPr/>
          </p:nvSpPr>
          <p:spPr>
            <a:xfrm>
              <a:off x="0" y="0"/>
              <a:ext cx="812800" cy="812800"/>
            </a:xfrm>
            <a:custGeom>
              <a:avLst/>
              <a:rect l="l" t="t" r="r" b="b"/>
              <a:pathLst>
                <a:path w="812800" h="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02B676"/>
            </a:solidFill>
          </p:spPr>
          <p:txBody>
            <a:bodyPr/>
            <a:lstStyle/>
            <a:p/>
          </p:txBody>
        </p:sp>
        <p:sp>
          <p:nvSpPr>
            <p:cNvPr id="8" name="TextBox 8"/>
            <p:cNvSpPr txBox="1"/>
            <p:nvPr/>
          </p:nvSpPr>
          <p:spPr>
            <a:xfrm>
              <a:off x="0" y="197783"/>
              <a:ext cx="812800" cy="681448"/>
            </a:xfrm>
            <a:prstGeom prst="rect">
              <a:avLst/>
            </a:prstGeom>
          </p:spPr>
          <p:txBody>
            <a:bodyPr lIns="50800" tIns="50800" rIns="50800" bIns="50800" rtlCol="0" anchor="ctr"/>
            <a:lstStyle/>
            <a:p>
              <a:pPr algn="ctr">
                <a:lnSpc>
                  <a:spcPts val="5150"/>
                </a:lnSpc>
              </a:pPr>
              <a:r>
                <a:rPr lang="en-US" sz="5000" spc="355" dirty="0">
                  <a:solidFill>
                    <a:srgbClr val="FDF8F8"/>
                  </a:solidFill>
                  <a:latin typeface="Cheddar" charset="-94" panose="020B0604020202020204"/>
                  <a:ea typeface="Cheddar" charset="-94" panose="020B0604020202020204"/>
                  <a:cs typeface="Cheddar" charset="-94" panose="020B0604020202020204"/>
                  <a:sym typeface="Cheddar" charset="-94" panose="020B0604020202020204"/>
                </a:rPr>
                <a:t>MODEL ÖNCESİ HAZIRLIK</a:t>
              </a:r>
            </a:p>
            <a:p>
              <a:pPr algn="ctr">
                <a:lnSpc>
                  <a:spcPts val="5150"/>
                </a:lnSpc>
              </a:pPr>
              <a:endParaRPr lang="en-US" sz="5000" spc="355" dirty="0">
                <a:solidFill>
                  <a:srgbClr val="FDF8F8"/>
                </a:solidFill>
                <a:latin typeface="Cheddar" charset="-94" panose="020B0604020202020204"/>
                <a:ea typeface="Cheddar" charset="-94" panose="020B0604020202020204"/>
                <a:cs typeface="Cheddar" charset="-94" panose="020B0604020202020204"/>
                <a:sym typeface="Cheddar" charset="-94" panose="020B0604020202020204"/>
              </a:endParaRPr>
            </a:p>
          </p:txBody>
        </p:sp>
      </p:grpSp>
      <p:sp>
        <p:nvSpPr>
          <p:cNvPr id="15" name="TextBox 15"/>
          <p:cNvSpPr txBox="1"/>
          <p:nvPr/>
        </p:nvSpPr>
        <p:spPr>
          <a:xfrm>
            <a:off x="126330" y="4891966"/>
            <a:ext cx="17951514" cy="3921043"/>
          </a:xfrm>
          <a:prstGeom prst="rect">
            <a:avLst/>
          </a:prstGeom>
        </p:spPr>
        <p:txBody>
          <a:bodyPr wrap="square" lIns="0" tIns="0" rIns="0" bIns="0" rtlCol="0" anchor="t">
            <a:spAutoFit/>
          </a:bodyPr>
          <a:lstStyle/>
          <a:p>
            <a:pPr algn="just">
              <a:lnSpc>
                <a:spcPts val="3080"/>
              </a:lnSpc>
            </a:pPr>
            <a:r>
              <a:rPr lang="tr-TR" sz="2800" dirty="0" err="1">
                <a:solidFill>
                  <a:srgbClr val="290606"/>
                </a:solidFill>
                <a:ea typeface="Telegraf"/>
                <a:cs typeface="Telegraf"/>
                <a:sym typeface="Telegraf"/>
              </a:rPr>
              <a:t>Hiperparametreler</a:t>
            </a:r>
            <a:r>
              <a:rPr lang="tr-TR" sz="2800" dirty="0">
                <a:solidFill>
                  <a:srgbClr val="290606"/>
                </a:solidFill>
                <a:ea typeface="Telegraf"/>
                <a:cs typeface="Telegraf"/>
                <a:sym typeface="Telegraf"/>
              </a:rPr>
              <a:t> tanımlanmıştır; </a:t>
            </a:r>
            <a:r>
              <a:rPr lang="fi-FI" sz="2800" dirty="0">
                <a:solidFill>
                  <a:srgbClr val="290606"/>
                </a:solidFill>
                <a:ea typeface="Telegraf"/>
                <a:cs typeface="Telegraf"/>
                <a:sym typeface="Telegraf"/>
              </a:rPr>
              <a:t>En sık kullanılan </a:t>
            </a:r>
            <a:r>
              <a:rPr lang="tr" sz="2800" dirty="0">
                <a:solidFill>
                  <a:srgbClr val="290606"/>
                </a:solidFill>
                <a:ea typeface="Telegraf"/>
                <a:cs typeface="Telegraf"/>
                <a:sym typeface="Telegraf"/>
              </a:rPr>
              <a:t>5</a:t>
            </a:r>
            <a:r>
              <a:rPr lang="fi-FI" sz="2800" dirty="0">
                <a:solidFill>
                  <a:srgbClr val="290606"/>
                </a:solidFill>
                <a:ea typeface="Telegraf"/>
                <a:cs typeface="Telegraf"/>
                <a:sym typeface="Telegraf"/>
              </a:rPr>
              <a:t>000 kelime </a:t>
            </a:r>
            <a:r>
              <a:rPr lang="tr-TR" sz="2800" dirty="0">
                <a:solidFill>
                  <a:srgbClr val="290606"/>
                </a:solidFill>
                <a:ea typeface="Telegraf"/>
                <a:cs typeface="Telegraf"/>
                <a:sym typeface="Telegraf"/>
              </a:rPr>
              <a:t>dikkate alınacak, Metinlerin maksimum uzunluğu 100 kelimeye ayarlanacak, Kelime gömme (</a:t>
            </a:r>
            <a:r>
              <a:rPr lang="tr-TR" sz="2800" dirty="0" err="1">
                <a:solidFill>
                  <a:srgbClr val="290606"/>
                </a:solidFill>
                <a:ea typeface="Telegraf"/>
                <a:cs typeface="Telegraf"/>
                <a:sym typeface="Telegraf"/>
              </a:rPr>
              <a:t>embedding</a:t>
            </a:r>
            <a:r>
              <a:rPr lang="tr-TR" sz="2800" dirty="0">
                <a:solidFill>
                  <a:srgbClr val="290606"/>
                </a:solidFill>
                <a:ea typeface="Telegraf"/>
                <a:cs typeface="Telegraf"/>
                <a:sym typeface="Telegraf"/>
              </a:rPr>
              <a:t>) katmanının boyutu 128 olacak.</a:t>
            </a:r>
          </a:p>
          <a:p>
            <a:pPr algn="just">
              <a:lnSpc>
                <a:spcPts val="3080"/>
              </a:lnSpc>
            </a:pPr>
            <a:endParaRPr lang="tr-TR" sz="2800" dirty="0">
              <a:solidFill>
                <a:srgbClr val="290606"/>
              </a:solidFill>
              <a:ea typeface="Telegraf"/>
              <a:cs typeface="Telegraf"/>
              <a:sym typeface="Telegraf"/>
            </a:endParaRPr>
          </a:p>
          <a:p>
            <a:pPr algn="just">
              <a:lnSpc>
                <a:spcPts val="3080"/>
              </a:lnSpc>
            </a:pPr>
            <a:r>
              <a:rPr lang="tr-TR" sz="2800" dirty="0">
                <a:solidFill>
                  <a:srgbClr val="290606"/>
                </a:solidFill>
                <a:ea typeface="Telegraf"/>
                <a:cs typeface="Telegraf"/>
                <a:sym typeface="Telegraf"/>
              </a:rPr>
              <a:t>Veri Hazırlığı: Eğitim için kullanılan metin verisi (X) ve etiketleri (y).. </a:t>
            </a:r>
            <a:r>
              <a:rPr lang="tr-TR" sz="2800" dirty="0" err="1">
                <a:solidFill>
                  <a:srgbClr val="290606"/>
                </a:solidFill>
                <a:ea typeface="Telegraf"/>
                <a:cs typeface="Telegraf"/>
                <a:sym typeface="Telegraf"/>
              </a:rPr>
              <a:t>Tokenizer</a:t>
            </a:r>
            <a:r>
              <a:rPr lang="tr-TR" sz="2800" dirty="0">
                <a:solidFill>
                  <a:srgbClr val="290606"/>
                </a:solidFill>
                <a:ea typeface="Telegraf"/>
                <a:cs typeface="Telegraf"/>
                <a:sym typeface="Telegraf"/>
              </a:rPr>
              <a:t> kullanımı, Dizilerin sıfırlarla doldurulması (</a:t>
            </a:r>
            <a:r>
              <a:rPr lang="tr-TR" sz="2800" dirty="0" err="1">
                <a:solidFill>
                  <a:srgbClr val="290606"/>
                </a:solidFill>
                <a:ea typeface="Telegraf"/>
                <a:cs typeface="Telegraf"/>
                <a:sym typeface="Telegraf"/>
              </a:rPr>
              <a:t>padding</a:t>
            </a:r>
            <a:r>
              <a:rPr lang="tr-TR" sz="2800" dirty="0">
                <a:solidFill>
                  <a:srgbClr val="290606"/>
                </a:solidFill>
                <a:ea typeface="Telegraf"/>
                <a:cs typeface="Telegraf"/>
                <a:sym typeface="Telegraf"/>
              </a:rPr>
              <a:t>).</a:t>
            </a:r>
          </a:p>
          <a:p>
            <a:pPr algn="just">
              <a:lnSpc>
                <a:spcPts val="3080"/>
              </a:lnSpc>
            </a:pPr>
            <a:endParaRPr lang="tr-TR" sz="2800" dirty="0">
              <a:solidFill>
                <a:srgbClr val="290606"/>
              </a:solidFill>
              <a:ea typeface="Telegraf"/>
              <a:cs typeface="Telegraf"/>
              <a:sym typeface="Telegraf"/>
            </a:endParaRPr>
          </a:p>
          <a:p>
            <a:pPr algn="just">
              <a:lnSpc>
                <a:spcPts val="3080"/>
              </a:lnSpc>
            </a:pPr>
            <a:r>
              <a:rPr lang="tr-TR" sz="2800" dirty="0">
                <a:solidFill>
                  <a:srgbClr val="290606"/>
                </a:solidFill>
                <a:ea typeface="Telegraf"/>
                <a:cs typeface="Telegraf"/>
                <a:sym typeface="Telegraf"/>
              </a:rPr>
              <a:t>Etiketlerin (y) </a:t>
            </a:r>
            <a:r>
              <a:rPr lang="tr-TR" sz="2800" dirty="0" err="1">
                <a:solidFill>
                  <a:srgbClr val="290606"/>
                </a:solidFill>
                <a:ea typeface="Telegraf"/>
                <a:cs typeface="Telegraf"/>
                <a:sym typeface="Telegraf"/>
              </a:rPr>
              <a:t>One</a:t>
            </a:r>
            <a:r>
              <a:rPr lang="tr-TR" sz="2800" dirty="0">
                <a:solidFill>
                  <a:srgbClr val="290606"/>
                </a:solidFill>
                <a:ea typeface="Telegraf"/>
                <a:cs typeface="Telegraf"/>
                <a:sym typeface="Telegraf"/>
              </a:rPr>
              <a:t>-Hot </a:t>
            </a:r>
            <a:r>
              <a:rPr lang="tr-TR" sz="2800" dirty="0" err="1">
                <a:solidFill>
                  <a:srgbClr val="290606"/>
                </a:solidFill>
                <a:ea typeface="Telegraf"/>
                <a:cs typeface="Telegraf"/>
                <a:sym typeface="Telegraf"/>
              </a:rPr>
              <a:t>Encoding</a:t>
            </a:r>
            <a:r>
              <a:rPr lang="tr-TR" sz="2800" dirty="0">
                <a:solidFill>
                  <a:srgbClr val="290606"/>
                </a:solidFill>
                <a:ea typeface="Telegraf"/>
                <a:cs typeface="Telegraf"/>
                <a:sym typeface="Telegraf"/>
              </a:rPr>
              <a:t> İle Dönüştürülmesi: Etiketler üç sınıfa ayrılmış ve </a:t>
            </a:r>
            <a:r>
              <a:rPr lang="tr-TR" sz="2800" dirty="0" err="1">
                <a:solidFill>
                  <a:srgbClr val="290606"/>
                </a:solidFill>
                <a:ea typeface="Telegraf"/>
                <a:cs typeface="Telegraf"/>
                <a:sym typeface="Telegraf"/>
              </a:rPr>
              <a:t>one</a:t>
            </a:r>
            <a:r>
              <a:rPr lang="tr-TR" sz="2800" dirty="0">
                <a:solidFill>
                  <a:srgbClr val="290606"/>
                </a:solidFill>
                <a:ea typeface="Telegraf"/>
                <a:cs typeface="Telegraf"/>
                <a:sym typeface="Telegraf"/>
              </a:rPr>
              <a:t>-hot </a:t>
            </a:r>
            <a:r>
              <a:rPr lang="tr-TR" sz="2800" dirty="0" err="1">
                <a:solidFill>
                  <a:srgbClr val="290606"/>
                </a:solidFill>
                <a:ea typeface="Telegraf"/>
                <a:cs typeface="Telegraf"/>
                <a:sym typeface="Telegraf"/>
              </a:rPr>
              <a:t>encoding</a:t>
            </a:r>
            <a:r>
              <a:rPr lang="tr-TR" sz="2800" dirty="0">
                <a:solidFill>
                  <a:srgbClr val="290606"/>
                </a:solidFill>
                <a:ea typeface="Telegraf"/>
                <a:cs typeface="Telegraf"/>
                <a:sym typeface="Telegraf"/>
              </a:rPr>
              <a:t> ile sayısal vektörlere dönüştürülmüş.</a:t>
            </a:r>
          </a:p>
          <a:p>
            <a:pPr algn="just">
              <a:lnSpc>
                <a:spcPts val="3080"/>
              </a:lnSpc>
            </a:pPr>
            <a:endParaRPr lang="tr-TR" sz="2800" dirty="0">
              <a:solidFill>
                <a:srgbClr val="290606"/>
              </a:solidFill>
              <a:ea typeface="Telegraf"/>
              <a:cs typeface="Telegraf"/>
              <a:sym typeface="Telegraf"/>
            </a:endParaRPr>
          </a:p>
          <a:p>
            <a:pPr algn="just">
              <a:lnSpc>
                <a:spcPts val="3080"/>
              </a:lnSpc>
            </a:pPr>
            <a:r>
              <a:rPr lang="en-US" sz="2800" dirty="0" err="1">
                <a:solidFill>
                  <a:srgbClr val="290606"/>
                </a:solidFill>
                <a:ea typeface="Telegraf"/>
                <a:cs typeface="Telegraf"/>
                <a:sym typeface="Telegraf"/>
              </a:rPr>
              <a:t>Sınıf</a:t>
            </a:r>
            <a:r>
              <a:rPr lang="en-US" sz="2800" dirty="0">
                <a:solidFill>
                  <a:srgbClr val="290606"/>
                </a:solidFill>
                <a:ea typeface="Telegraf"/>
                <a:cs typeface="Telegraf"/>
                <a:sym typeface="Telegraf"/>
              </a:rPr>
              <a:t> </a:t>
            </a:r>
            <a:r>
              <a:rPr lang="en-US" sz="2800" dirty="0" err="1">
                <a:solidFill>
                  <a:srgbClr val="290606"/>
                </a:solidFill>
                <a:ea typeface="Telegraf"/>
                <a:cs typeface="Telegraf"/>
                <a:sym typeface="Telegraf"/>
              </a:rPr>
              <a:t>Ağırlıkları</a:t>
            </a:r>
            <a:r>
              <a:rPr lang="en-US" sz="2800" dirty="0">
                <a:solidFill>
                  <a:srgbClr val="290606"/>
                </a:solidFill>
                <a:ea typeface="Telegraf"/>
                <a:cs typeface="Telegraf"/>
                <a:sym typeface="Telegraf"/>
              </a:rPr>
              <a:t> (class weights)</a:t>
            </a:r>
            <a:r>
              <a:rPr lang="tr-TR" sz="2800" dirty="0">
                <a:solidFill>
                  <a:srgbClr val="290606"/>
                </a:solidFill>
                <a:ea typeface="Telegraf"/>
                <a:cs typeface="Telegraf"/>
                <a:sym typeface="Telegraf"/>
              </a:rPr>
              <a:t>: Eğer sınıflar dengesizse, her sınıfa farklı bir ağırlık veril</a:t>
            </a:r>
            <a:r>
              <a:rPr lang="tr" sz="2800" dirty="0">
                <a:solidFill>
                  <a:srgbClr val="290606"/>
                </a:solidFill>
                <a:ea typeface="Telegraf"/>
                <a:cs typeface="Telegraf"/>
                <a:sym typeface="Telegraf"/>
              </a:rPr>
              <a:t>di.</a:t>
            </a:r>
            <a:endParaRPr lang="tr-TR" sz="2000" dirty="0">
              <a:solidFill>
                <a:srgbClr val="290606"/>
              </a:solidFill>
              <a:latin typeface="Telegraf"/>
              <a:ea typeface="Telegraf"/>
              <a:cs typeface="Telegraf"/>
              <a:sym typeface="Telegraf"/>
            </a:endParaRPr>
          </a:p>
        </p:txBody>
      </p:sp>
      <p:sp>
        <p:nvSpPr>
          <p:cNvPr id="21" name="TextBox 2"/>
          <p:cNvSpPr txBox="1"/>
          <p:nvPr/>
        </p:nvSpPr>
        <p:spPr>
          <a:xfrm>
            <a:off x="457200" y="342900"/>
            <a:ext cx="11353800" cy="1795363"/>
          </a:xfrm>
          <a:prstGeom prst="rect">
            <a:avLst/>
          </a:prstGeom>
        </p:spPr>
        <p:txBody>
          <a:bodyPr wrap="square"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DERİN ÖĞRENME İLE 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pic>
        <p:nvPicPr>
          <p:cNvPr id="22" name="Resim 21"/>
          <p:cNvPicPr>
            <a:picLocks noChangeAspect="1"/>
          </p:cNvPicPr>
          <p:nvPr/>
        </p:nvPicPr>
        <p:blipFill>
          <a:blip r:embed="rId1"/>
          <a:srcRect/>
          <a:stretch>
            <a:fillRect/>
          </a:stretch>
        </p:blipFill>
        <p:spPr>
          <a:xfrm>
            <a:off x="12344400" y="419099"/>
            <a:ext cx="5257800" cy="3380471"/>
          </a:xfrm>
          <a:prstGeom prst="rect">
            <a:avLst/>
          </a:prstGeom>
        </p:spPr>
      </p:pic>
      <p:sp>
        <p:nvSpPr>
          <p:cNvPr id="23" name="TextBox 39"/>
          <p:cNvSpPr txBox="1"/>
          <p:nvPr/>
        </p:nvSpPr>
        <p:spPr>
          <a:xfrm>
            <a:off x="-125326" y="2141674"/>
            <a:ext cx="11326726" cy="830997"/>
          </a:xfrm>
          <a:prstGeom prst="rect">
            <a:avLst/>
          </a:prstGeom>
        </p:spPr>
        <p:txBody>
          <a:bodyPr wrap="square" lIns="0" tIns="0" rIns="0" bIns="0" rtlCol="0" anchor="t">
            <a:spAutoFit/>
          </a:bodyPr>
          <a:lstStyle/>
          <a:p>
            <a:pPr algn="ctr"/>
            <a:r>
              <a:rPr lang="tr-TR"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rPr>
              <a:t>BIDRECTIONAL LSTM MODELİ</a:t>
            </a:r>
            <a:endParaRPr lang="en-US"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387927" y="1409342"/>
            <a:ext cx="3955473" cy="8583090"/>
            <a:chOff x="0" y="0"/>
            <a:chExt cx="1235036" cy="1434426"/>
          </a:xfrm>
        </p:grpSpPr>
        <p:sp>
          <p:nvSpPr>
            <p:cNvPr id="4" name="Freeform 4"/>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02B676"/>
            </a:solidFill>
          </p:spPr>
          <p:txBody>
            <a:bodyPr/>
            <a:lstStyle/>
            <a:p/>
          </p:txBody>
        </p:sp>
        <p:sp>
          <p:nvSpPr>
            <p:cNvPr id="5" name="TextBox 5"/>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6" name="Group 6"/>
          <p:cNvGrpSpPr/>
          <p:nvPr/>
        </p:nvGrpSpPr>
        <p:grpSpPr>
          <a:xfrm>
            <a:off x="5143364" y="1407302"/>
            <a:ext cx="4561929" cy="8384398"/>
            <a:chOff x="0" y="0"/>
            <a:chExt cx="1235036" cy="1434426"/>
          </a:xfrm>
        </p:grpSpPr>
        <p:sp>
          <p:nvSpPr>
            <p:cNvPr id="7" name="Freeform 7"/>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7562B"/>
            </a:solidFill>
          </p:spPr>
          <p:txBody>
            <a:bodyPr/>
            <a:lstStyle/>
            <a:p/>
          </p:txBody>
        </p:sp>
        <p:sp>
          <p:nvSpPr>
            <p:cNvPr id="8" name="TextBox 8"/>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12" name="Group 12"/>
          <p:cNvGrpSpPr/>
          <p:nvPr/>
        </p:nvGrpSpPr>
        <p:grpSpPr>
          <a:xfrm>
            <a:off x="587284" y="1565670"/>
            <a:ext cx="4219643" cy="8149829"/>
            <a:chOff x="0" y="0"/>
            <a:chExt cx="1235036" cy="1434426"/>
          </a:xfrm>
        </p:grpSpPr>
        <p:sp>
          <p:nvSpPr>
            <p:cNvPr id="13" name="Freeform 13"/>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14" name="TextBox 14"/>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sp>
        <p:nvSpPr>
          <p:cNvPr id="15" name="TextBox 15"/>
          <p:cNvSpPr txBox="1"/>
          <p:nvPr/>
        </p:nvSpPr>
        <p:spPr>
          <a:xfrm>
            <a:off x="74632" y="1792066"/>
            <a:ext cx="5430982" cy="512961"/>
          </a:xfrm>
          <a:prstGeom prst="rect">
            <a:avLst/>
          </a:prstGeom>
        </p:spPr>
        <p:txBody>
          <a:bodyPr wrap="square" lIns="0" tIns="0" rIns="0" bIns="0" rtlCol="0" anchor="t">
            <a:spAutoFit/>
          </a:bodyPr>
          <a:lstStyle/>
          <a:p>
            <a:pPr algn="ctr">
              <a:lnSpc>
                <a:spcPts val="3999"/>
              </a:lnSpc>
            </a:pPr>
            <a:r>
              <a:rPr lang="tr-TR"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MODELİN TA</a:t>
            </a:r>
            <a:r>
              <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N</a:t>
            </a:r>
            <a:r>
              <a:rPr lang="tr-TR"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IMLANMASI</a:t>
            </a:r>
            <a:endPar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16" name="Group 16"/>
          <p:cNvGrpSpPr/>
          <p:nvPr/>
        </p:nvGrpSpPr>
        <p:grpSpPr>
          <a:xfrm>
            <a:off x="5333920" y="1672939"/>
            <a:ext cx="4561929" cy="7908798"/>
            <a:chOff x="0" y="0"/>
            <a:chExt cx="1235036" cy="1434426"/>
          </a:xfrm>
        </p:grpSpPr>
        <p:sp>
          <p:nvSpPr>
            <p:cNvPr id="17" name="Freeform 17"/>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18" name="TextBox 18"/>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sp>
        <p:nvSpPr>
          <p:cNvPr id="19" name="TextBox 19"/>
          <p:cNvSpPr txBox="1"/>
          <p:nvPr/>
        </p:nvSpPr>
        <p:spPr>
          <a:xfrm>
            <a:off x="5544650" y="2024695"/>
            <a:ext cx="4160643" cy="512961"/>
          </a:xfrm>
          <a:prstGeom prst="rect">
            <a:avLst/>
          </a:prstGeom>
        </p:spPr>
        <p:txBody>
          <a:bodyPr lIns="0" tIns="0" rIns="0" bIns="0" rtlCol="0" anchor="t">
            <a:spAutoFit/>
          </a:bodyPr>
          <a:lstStyle/>
          <a:p>
            <a:pPr algn="ctr">
              <a:lnSpc>
                <a:spcPts val="3999"/>
              </a:lnSpc>
            </a:pPr>
            <a:r>
              <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MODEL</a:t>
            </a:r>
            <a:r>
              <a:rPr lang="tr-TR"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İN DERLENMESİ</a:t>
            </a:r>
            <a:endPar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27" name="Grup 26"/>
          <p:cNvGrpSpPr/>
          <p:nvPr/>
        </p:nvGrpSpPr>
        <p:grpSpPr>
          <a:xfrm>
            <a:off x="10484475" y="791741"/>
            <a:ext cx="5410200" cy="9550697"/>
            <a:chOff x="10363200" y="1407302"/>
            <a:chExt cx="4803759" cy="5499985"/>
          </a:xfrm>
        </p:grpSpPr>
        <p:grpSp>
          <p:nvGrpSpPr>
            <p:cNvPr id="9" name="Group 9"/>
            <p:cNvGrpSpPr/>
            <p:nvPr/>
          </p:nvGrpSpPr>
          <p:grpSpPr>
            <a:xfrm>
              <a:off x="10363200" y="1407302"/>
              <a:ext cx="4561929" cy="5298426"/>
              <a:chOff x="0" y="0"/>
              <a:chExt cx="1235036" cy="1434426"/>
            </a:xfrm>
          </p:grpSpPr>
          <p:sp>
            <p:nvSpPr>
              <p:cNvPr id="10" name="Freeform 10"/>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EC801"/>
              </a:solidFill>
            </p:spPr>
            <p:txBody>
              <a:bodyPr/>
              <a:lstStyle/>
              <a:p/>
            </p:txBody>
          </p:sp>
          <p:sp>
            <p:nvSpPr>
              <p:cNvPr id="11" name="TextBox 11"/>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20" name="Group 20"/>
            <p:cNvGrpSpPr/>
            <p:nvPr/>
          </p:nvGrpSpPr>
          <p:grpSpPr>
            <a:xfrm>
              <a:off x="10605030" y="1608861"/>
              <a:ext cx="4561929" cy="5298426"/>
              <a:chOff x="0" y="0"/>
              <a:chExt cx="1235036" cy="1434426"/>
            </a:xfrm>
          </p:grpSpPr>
          <p:sp>
            <p:nvSpPr>
              <p:cNvPr id="21" name="Freeform 21"/>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22" name="TextBox 22"/>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sp>
        <p:nvSpPr>
          <p:cNvPr id="23" name="TextBox 23"/>
          <p:cNvSpPr txBox="1"/>
          <p:nvPr/>
        </p:nvSpPr>
        <p:spPr>
          <a:xfrm>
            <a:off x="10678761" y="1519510"/>
            <a:ext cx="4160643" cy="512961"/>
          </a:xfrm>
          <a:prstGeom prst="rect">
            <a:avLst/>
          </a:prstGeom>
        </p:spPr>
        <p:txBody>
          <a:bodyPr lIns="0" tIns="0" rIns="0" bIns="0" rtlCol="0" anchor="t">
            <a:spAutoFit/>
          </a:bodyPr>
          <a:lstStyle/>
          <a:p>
            <a:pPr algn="ctr">
              <a:lnSpc>
                <a:spcPts val="3999"/>
              </a:lnSpc>
            </a:pPr>
            <a:r>
              <a:rPr lang="en-US" sz="3999"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Eğitim</a:t>
            </a:r>
            <a:r>
              <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a:t>
            </a:r>
            <a:r>
              <a:rPr lang="en-US" sz="3999"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Süreci</a:t>
            </a:r>
            <a:endPar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24" name="TextBox 24"/>
          <p:cNvSpPr txBox="1"/>
          <p:nvPr/>
        </p:nvSpPr>
        <p:spPr>
          <a:xfrm>
            <a:off x="533400" y="2754447"/>
            <a:ext cx="3884418" cy="4616648"/>
          </a:xfrm>
          <a:prstGeom prst="rect">
            <a:avLst/>
          </a:prstGeom>
        </p:spPr>
        <p:txBody>
          <a:bodyPr lIns="0" tIns="0" rIns="0" bIns="0" rtlCol="0" anchor="t">
            <a:spAutoFit/>
          </a:bodyPr>
          <a:lstStyle/>
          <a:p>
            <a:pPr marL="561345" lvl="1" indent="-280673" algn="ctr">
              <a:lnSpc>
                <a:spcPts val="3640"/>
              </a:lnSpc>
              <a:buFont typeface="Arial" pitchFamily="34" charset="0" panose="020B0604020202020204"/>
              <a:buChar char="•"/>
            </a:pPr>
            <a:r>
              <a:rPr lang="en-US" sz="2600" dirty="0">
                <a:solidFill>
                  <a:srgbClr val="290606"/>
                </a:solidFill>
                <a:latin typeface="Telegraf"/>
                <a:ea typeface="Telegraf"/>
                <a:cs typeface="Telegraf"/>
                <a:sym typeface="Telegraf"/>
              </a:rPr>
              <a:t>Sequential API </a:t>
            </a:r>
            <a:r>
              <a:rPr lang="tr-TR" sz="2600" dirty="0">
                <a:solidFill>
                  <a:srgbClr val="290606"/>
                </a:solidFill>
                <a:latin typeface="Telegraf"/>
                <a:ea typeface="Telegraf"/>
                <a:cs typeface="Telegraf"/>
                <a:sym typeface="Telegraf"/>
              </a:rPr>
              <a:t>ile</a:t>
            </a:r>
            <a:r>
              <a:rPr lang="en-US" sz="2600" dirty="0">
                <a:solidFill>
                  <a:srgbClr val="290606"/>
                </a:solidFill>
                <a:latin typeface="Telegraf"/>
                <a:ea typeface="Telegraf"/>
                <a:cs typeface="Telegraf"/>
                <a:sym typeface="Telegraf"/>
              </a:rPr>
              <a:t> </a:t>
            </a:r>
            <a:r>
              <a:rPr lang="tr-TR" sz="2600" dirty="0">
                <a:solidFill>
                  <a:srgbClr val="290606"/>
                </a:solidFill>
                <a:latin typeface="Telegraf"/>
                <a:ea typeface="Telegraf"/>
                <a:cs typeface="Telegraf"/>
                <a:sym typeface="Telegraf"/>
              </a:rPr>
              <a:t>katmanlar sıralı bir şekilde eklenerek derin öğrenme modeli oluşturulmuştur. </a:t>
            </a:r>
            <a:r>
              <a:rPr lang="tr-TR" sz="2600" dirty="0" err="1">
                <a:solidFill>
                  <a:srgbClr val="290606"/>
                </a:solidFill>
                <a:latin typeface="Telegraf"/>
                <a:ea typeface="Telegraf"/>
                <a:cs typeface="Telegraf"/>
                <a:sym typeface="Telegraf"/>
              </a:rPr>
              <a:t>Embedding</a:t>
            </a:r>
            <a:r>
              <a:rPr lang="tr-TR" sz="2600" dirty="0">
                <a:solidFill>
                  <a:srgbClr val="290606"/>
                </a:solidFill>
                <a:latin typeface="Telegraf"/>
                <a:ea typeface="Telegraf"/>
                <a:cs typeface="Telegraf"/>
                <a:sym typeface="Telegraf"/>
              </a:rPr>
              <a:t> Katmanı, </a:t>
            </a:r>
            <a:r>
              <a:rPr lang="tr-TR" sz="2600" dirty="0" err="1">
                <a:solidFill>
                  <a:srgbClr val="290606"/>
                </a:solidFill>
                <a:latin typeface="Telegraf"/>
                <a:ea typeface="Telegraf"/>
                <a:cs typeface="Telegraf"/>
                <a:sym typeface="Telegraf"/>
              </a:rPr>
              <a:t>Bidirectional</a:t>
            </a:r>
            <a:r>
              <a:rPr lang="tr-TR" sz="2600" dirty="0">
                <a:solidFill>
                  <a:srgbClr val="290606"/>
                </a:solidFill>
                <a:latin typeface="Telegraf"/>
                <a:ea typeface="Telegraf"/>
                <a:cs typeface="Telegraf"/>
                <a:sym typeface="Telegraf"/>
              </a:rPr>
              <a:t>(LSTM), </a:t>
            </a:r>
            <a:r>
              <a:rPr lang="tr-TR" sz="2600" dirty="0" err="1">
                <a:solidFill>
                  <a:srgbClr val="290606"/>
                </a:solidFill>
                <a:latin typeface="Telegraf"/>
                <a:ea typeface="Telegraf"/>
                <a:cs typeface="Telegraf"/>
                <a:sym typeface="Telegraf"/>
              </a:rPr>
              <a:t>BatchNormalization</a:t>
            </a:r>
            <a:r>
              <a:rPr lang="tr-TR" sz="2600" dirty="0">
                <a:solidFill>
                  <a:srgbClr val="290606"/>
                </a:solidFill>
                <a:latin typeface="Telegraf"/>
                <a:ea typeface="Telegraf"/>
                <a:cs typeface="Telegraf"/>
                <a:sym typeface="Telegraf"/>
              </a:rPr>
              <a:t>, </a:t>
            </a:r>
            <a:r>
              <a:rPr lang="tr-TR" sz="2600" dirty="0" err="1">
                <a:solidFill>
                  <a:srgbClr val="290606"/>
                </a:solidFill>
                <a:latin typeface="Telegraf"/>
                <a:ea typeface="Telegraf"/>
                <a:cs typeface="Telegraf"/>
                <a:sym typeface="Telegraf"/>
              </a:rPr>
              <a:t>Dropout</a:t>
            </a:r>
            <a:r>
              <a:rPr lang="tr-TR" sz="2600" dirty="0">
                <a:solidFill>
                  <a:srgbClr val="290606"/>
                </a:solidFill>
                <a:latin typeface="Telegraf"/>
                <a:ea typeface="Telegraf"/>
                <a:cs typeface="Telegraf"/>
                <a:sym typeface="Telegraf"/>
              </a:rPr>
              <a:t>(0.4), Dense.</a:t>
            </a:r>
            <a:endParaRPr lang="en-US" sz="2600" dirty="0">
              <a:solidFill>
                <a:srgbClr val="290606"/>
              </a:solidFill>
              <a:latin typeface="Telegraf"/>
              <a:ea typeface="Telegraf"/>
              <a:cs typeface="Telegraf"/>
              <a:sym typeface="Telegraf"/>
            </a:endParaRPr>
          </a:p>
        </p:txBody>
      </p:sp>
      <p:sp>
        <p:nvSpPr>
          <p:cNvPr id="25" name="TextBox 25"/>
          <p:cNvSpPr txBox="1"/>
          <p:nvPr/>
        </p:nvSpPr>
        <p:spPr>
          <a:xfrm>
            <a:off x="5450043" y="2383030"/>
            <a:ext cx="4160643" cy="5050934"/>
          </a:xfrm>
          <a:prstGeom prst="rect">
            <a:avLst/>
          </a:prstGeom>
        </p:spPr>
        <p:txBody>
          <a:bodyPr lIns="0" tIns="0" rIns="0" bIns="0" rtlCol="0" anchor="t">
            <a:spAutoFit/>
          </a:bodyPr>
          <a:lstStyle/>
          <a:p>
            <a:pPr marL="561341" lvl="1" indent="-280670" algn="ctr">
              <a:lnSpc>
                <a:spcPts val="3640"/>
              </a:lnSpc>
              <a:buFont typeface="Arial" pitchFamily="34" charset="0" panose="020B0604020202020204"/>
              <a:buChar char="•"/>
            </a:pPr>
            <a:endParaRPr lang="tr-TR" sz="2600" dirty="0">
              <a:solidFill>
                <a:srgbClr val="290606"/>
              </a:solidFill>
              <a:latin typeface="Telegraf"/>
              <a:ea typeface="Telegraf"/>
              <a:cs typeface="Telegraf"/>
              <a:sym typeface="Telegraf"/>
            </a:endParaRPr>
          </a:p>
          <a:p>
            <a:pPr marL="561341" lvl="1" indent="-280670" algn="ctr">
              <a:lnSpc>
                <a:spcPts val="3640"/>
              </a:lnSpc>
              <a:buFont typeface="Arial" pitchFamily="34" charset="0" panose="020B0604020202020204"/>
              <a:buChar char="•"/>
            </a:pPr>
            <a:r>
              <a:rPr lang="en-US" sz="2600" dirty="0">
                <a:solidFill>
                  <a:srgbClr val="290606"/>
                </a:solidFill>
                <a:latin typeface="Telegraf"/>
                <a:ea typeface="Telegraf"/>
                <a:cs typeface="Telegraf"/>
                <a:sym typeface="Telegraf"/>
              </a:rPr>
              <a:t>Adam </a:t>
            </a:r>
            <a:r>
              <a:rPr lang="en-US" sz="2600" dirty="0" err="1">
                <a:solidFill>
                  <a:srgbClr val="290606"/>
                </a:solidFill>
                <a:latin typeface="Telegraf"/>
                <a:ea typeface="Telegraf"/>
                <a:cs typeface="Telegraf"/>
                <a:sym typeface="Telegraf"/>
              </a:rPr>
              <a:t>optimizasyonunu</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kullanarak</a:t>
            </a:r>
            <a:r>
              <a:rPr lang="en-US" sz="2600" dirty="0">
                <a:solidFill>
                  <a:srgbClr val="290606"/>
                </a:solidFill>
                <a:latin typeface="Telegraf"/>
                <a:ea typeface="Telegraf"/>
                <a:cs typeface="Telegraf"/>
                <a:sym typeface="Telegraf"/>
              </a:rPr>
              <a:t>, categorical </a:t>
            </a:r>
            <a:r>
              <a:rPr lang="en-US" sz="2600" dirty="0" err="1">
                <a:solidFill>
                  <a:srgbClr val="290606"/>
                </a:solidFill>
                <a:latin typeface="Telegraf"/>
                <a:ea typeface="Telegraf"/>
                <a:cs typeface="Telegraf"/>
                <a:sym typeface="Telegraf"/>
              </a:rPr>
              <a:t>crossentropy</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kayıp</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fonksiyonunu</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en</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aza</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indirmeye</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çalışırken</a:t>
            </a:r>
            <a:r>
              <a:rPr lang="en-US" sz="2600" dirty="0">
                <a:solidFill>
                  <a:srgbClr val="290606"/>
                </a:solidFill>
                <a:latin typeface="Telegraf"/>
                <a:ea typeface="Telegraf"/>
                <a:cs typeface="Telegraf"/>
                <a:sym typeface="Telegraf"/>
              </a:rPr>
              <a:t>, accuracy </a:t>
            </a:r>
            <a:r>
              <a:rPr lang="en-US" sz="2600" dirty="0" err="1">
                <a:solidFill>
                  <a:srgbClr val="290606"/>
                </a:solidFill>
                <a:latin typeface="Telegraf"/>
                <a:ea typeface="Telegraf"/>
                <a:cs typeface="Telegraf"/>
                <a:sym typeface="Telegraf"/>
              </a:rPr>
              <a:t>metriği</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ile</a:t>
            </a:r>
            <a:r>
              <a:rPr lang="en-US" sz="2600" dirty="0">
                <a:solidFill>
                  <a:srgbClr val="290606"/>
                </a:solidFill>
                <a:latin typeface="Telegraf"/>
                <a:ea typeface="Telegraf"/>
                <a:cs typeface="Telegraf"/>
                <a:sym typeface="Telegraf"/>
              </a:rPr>
              <a:t> de </a:t>
            </a:r>
            <a:r>
              <a:rPr lang="en-US" sz="2600" dirty="0" err="1">
                <a:solidFill>
                  <a:srgbClr val="290606"/>
                </a:solidFill>
                <a:latin typeface="Telegraf"/>
                <a:ea typeface="Telegraf"/>
                <a:cs typeface="Telegraf"/>
                <a:sym typeface="Telegraf"/>
              </a:rPr>
              <a:t>performansı</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sürekli</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olarak</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takip</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edilmektedir</a:t>
            </a:r>
            <a:r>
              <a:rPr lang="en-US" sz="2600" dirty="0">
                <a:solidFill>
                  <a:srgbClr val="290606"/>
                </a:solidFill>
                <a:latin typeface="Telegraf"/>
                <a:ea typeface="Telegraf"/>
                <a:cs typeface="Telegraf"/>
                <a:sym typeface="Telegraf"/>
              </a:rPr>
              <a:t>.</a:t>
            </a:r>
          </a:p>
        </p:txBody>
      </p:sp>
      <p:sp>
        <p:nvSpPr>
          <p:cNvPr id="26" name="TextBox 26"/>
          <p:cNvSpPr txBox="1"/>
          <p:nvPr/>
        </p:nvSpPr>
        <p:spPr>
          <a:xfrm>
            <a:off x="10954928" y="2093566"/>
            <a:ext cx="4667387" cy="7382269"/>
          </a:xfrm>
          <a:prstGeom prst="rect">
            <a:avLst/>
          </a:prstGeom>
        </p:spPr>
        <p:txBody>
          <a:bodyPr wrap="square" lIns="0" tIns="0" rIns="0" bIns="0" rtlCol="0" anchor="t">
            <a:spAutoFit/>
          </a:bodyPr>
          <a:lstStyle/>
          <a:p>
            <a:pPr marL="561345" lvl="1" indent="-280673">
              <a:lnSpc>
                <a:spcPts val="3640"/>
              </a:lnSpc>
              <a:buFont typeface="Arial" pitchFamily="34" charset="0" panose="020B0604020202020204"/>
              <a:buChar char="•"/>
            </a:pPr>
            <a:r>
              <a:rPr lang="en-US" sz="2600" dirty="0" err="1">
                <a:solidFill>
                  <a:srgbClr val="290606"/>
                </a:solidFill>
                <a:latin typeface="Telegraf"/>
                <a:ea typeface="Telegraf"/>
                <a:cs typeface="Telegraf"/>
                <a:sym typeface="Telegraf"/>
              </a:rPr>
              <a:t>Erken</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Durdurma</a:t>
            </a:r>
            <a:r>
              <a:rPr lang="en-US" sz="2600" dirty="0">
                <a:solidFill>
                  <a:srgbClr val="290606"/>
                </a:solidFill>
                <a:latin typeface="Telegraf"/>
                <a:ea typeface="Telegraf"/>
                <a:cs typeface="Telegraf"/>
                <a:sym typeface="Telegraf"/>
              </a:rPr>
              <a:t> (Early Stopping)</a:t>
            </a:r>
            <a:r>
              <a:rPr lang="tr-TR" sz="2600" dirty="0">
                <a:solidFill>
                  <a:srgbClr val="290606"/>
                </a:solidFill>
                <a:latin typeface="Telegraf"/>
                <a:ea typeface="Telegraf"/>
                <a:cs typeface="Telegraf"/>
                <a:sym typeface="Telegraf"/>
              </a:rPr>
              <a:t>:Modelin doğrulama kaybı izlenir. Üst üste 5 </a:t>
            </a:r>
            <a:r>
              <a:rPr lang="tr-TR" sz="2600" dirty="0" err="1">
                <a:solidFill>
                  <a:srgbClr val="290606"/>
                </a:solidFill>
                <a:latin typeface="Telegraf"/>
                <a:ea typeface="Telegraf"/>
                <a:cs typeface="Telegraf"/>
                <a:sym typeface="Telegraf"/>
              </a:rPr>
              <a:t>epoch</a:t>
            </a:r>
            <a:r>
              <a:rPr lang="tr-TR" sz="2600" dirty="0">
                <a:solidFill>
                  <a:srgbClr val="290606"/>
                </a:solidFill>
                <a:latin typeface="Telegraf"/>
                <a:ea typeface="Telegraf"/>
                <a:cs typeface="Telegraf"/>
                <a:sym typeface="Telegraf"/>
              </a:rPr>
              <a:t> boyunca gelişme olmazsa eğitim durdurulur. Eğitim sırasında en iyi ağırlıklar geri yüklenir.</a:t>
            </a:r>
            <a:endParaRPr lang="en-US" sz="2600" dirty="0">
              <a:solidFill>
                <a:srgbClr val="290606"/>
              </a:solidFill>
              <a:latin typeface="Telegraf"/>
              <a:ea typeface="Telegraf"/>
              <a:cs typeface="Telegraf"/>
              <a:sym typeface="Telegraf"/>
            </a:endParaRPr>
          </a:p>
          <a:p>
            <a:pPr marL="561345" lvl="1" indent="-280673">
              <a:lnSpc>
                <a:spcPts val="3640"/>
              </a:lnSpc>
              <a:buFont typeface="Arial" pitchFamily="34" charset="0" panose="020B0604020202020204"/>
              <a:buChar char="•"/>
            </a:pPr>
            <a:r>
              <a:rPr lang="en-US" sz="2600" dirty="0" err="1">
                <a:solidFill>
                  <a:srgbClr val="290606"/>
                </a:solidFill>
                <a:latin typeface="Telegraf"/>
                <a:ea typeface="Telegraf"/>
                <a:cs typeface="Telegraf"/>
                <a:sym typeface="Telegraf"/>
              </a:rPr>
              <a:t>Eğitim</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Parametreleri</a:t>
            </a:r>
            <a:r>
              <a:rPr lang="tr-TR" sz="2600" dirty="0">
                <a:solidFill>
                  <a:srgbClr val="290606"/>
                </a:solidFill>
                <a:latin typeface="Telegraf"/>
                <a:ea typeface="Telegraf"/>
                <a:cs typeface="Telegraf"/>
                <a:sym typeface="Telegraf"/>
              </a:rPr>
              <a:t>: Eğitim 50 </a:t>
            </a:r>
            <a:r>
              <a:rPr lang="tr-TR" sz="2600" dirty="0" err="1">
                <a:solidFill>
                  <a:srgbClr val="290606"/>
                </a:solidFill>
                <a:latin typeface="Telegraf"/>
                <a:ea typeface="Telegraf"/>
                <a:cs typeface="Telegraf"/>
                <a:sym typeface="Telegraf"/>
              </a:rPr>
              <a:t>epoch</a:t>
            </a:r>
            <a:r>
              <a:rPr lang="tr-TR" sz="2600" dirty="0">
                <a:solidFill>
                  <a:srgbClr val="290606"/>
                </a:solidFill>
                <a:latin typeface="Telegraf"/>
                <a:ea typeface="Telegraf"/>
                <a:cs typeface="Telegraf"/>
                <a:sym typeface="Telegraf"/>
              </a:rPr>
              <a:t> ile sınırlandırılmış. Düşük sınıfa yüksek ağırlık </a:t>
            </a:r>
            <a:r>
              <a:rPr lang="tr-TR" sz="2600" dirty="0" err="1">
                <a:solidFill>
                  <a:srgbClr val="290606"/>
                </a:solidFill>
                <a:latin typeface="Telegraf"/>
                <a:ea typeface="Telegraf"/>
                <a:cs typeface="Telegraf"/>
                <a:sym typeface="Telegraf"/>
              </a:rPr>
              <a:t>learning</a:t>
            </a:r>
            <a:r>
              <a:rPr lang="tr-TR" sz="2600" dirty="0">
                <a:solidFill>
                  <a:srgbClr val="290606"/>
                </a:solidFill>
                <a:latin typeface="Telegraf"/>
                <a:ea typeface="Telegraf"/>
                <a:cs typeface="Telegraf"/>
                <a:sym typeface="Telegraf"/>
              </a:rPr>
              <a:t> rate=0.001 </a:t>
            </a:r>
            <a:r>
              <a:rPr lang="tr-TR" sz="2600" dirty="0" err="1">
                <a:solidFill>
                  <a:srgbClr val="290606"/>
                </a:solidFill>
                <a:latin typeface="Telegraf"/>
                <a:ea typeface="Telegraf"/>
                <a:cs typeface="Telegraf"/>
                <a:sym typeface="Telegraf"/>
              </a:rPr>
              <a:t>max</a:t>
            </a:r>
            <a:r>
              <a:rPr lang="tr-TR" sz="2600" dirty="0">
                <a:solidFill>
                  <a:srgbClr val="290606"/>
                </a:solidFill>
                <a:latin typeface="Telegraf"/>
                <a:ea typeface="Telegraf"/>
                <a:cs typeface="Telegraf"/>
                <a:sym typeface="Telegraf"/>
              </a:rPr>
              <a:t> </a:t>
            </a:r>
            <a:r>
              <a:rPr lang="tr-TR" sz="2600" dirty="0" err="1">
                <a:solidFill>
                  <a:srgbClr val="290606"/>
                </a:solidFill>
                <a:latin typeface="Telegraf"/>
                <a:ea typeface="Telegraf"/>
                <a:cs typeface="Telegraf"/>
                <a:sym typeface="Telegraf"/>
              </a:rPr>
              <a:t>features</a:t>
            </a:r>
            <a:r>
              <a:rPr lang="tr-TR" sz="2600" dirty="0">
                <a:solidFill>
                  <a:srgbClr val="290606"/>
                </a:solidFill>
                <a:latin typeface="Telegraf"/>
                <a:ea typeface="Telegraf"/>
                <a:cs typeface="Telegraf"/>
                <a:sym typeface="Telegraf"/>
              </a:rPr>
              <a:t>=</a:t>
            </a:r>
            <a:r>
              <a:rPr lang="tr" sz="2600" dirty="0">
                <a:solidFill>
                  <a:srgbClr val="290606"/>
                </a:solidFill>
                <a:latin typeface="Telegraf"/>
                <a:ea typeface="Telegraf"/>
                <a:cs typeface="Telegraf"/>
                <a:sym typeface="Telegraf"/>
              </a:rPr>
              <a:t>5</a:t>
            </a:r>
            <a:r>
              <a:rPr lang="tr-TR" sz="2600" dirty="0">
                <a:solidFill>
                  <a:srgbClr val="290606"/>
                </a:solidFill>
                <a:latin typeface="Telegraf"/>
                <a:ea typeface="Telegraf"/>
                <a:cs typeface="Telegraf"/>
                <a:sym typeface="Telegraf"/>
              </a:rPr>
              <a:t>000 Kernel </a:t>
            </a:r>
            <a:r>
              <a:rPr lang="tr-TR" sz="2600" dirty="0" err="1">
                <a:solidFill>
                  <a:srgbClr val="290606"/>
                </a:solidFill>
                <a:latin typeface="Telegraf"/>
                <a:ea typeface="Telegraf"/>
                <a:cs typeface="Telegraf"/>
                <a:sym typeface="Telegraf"/>
              </a:rPr>
              <a:t>regularizer</a:t>
            </a:r>
            <a:r>
              <a:rPr lang="tr-TR" sz="2600" dirty="0">
                <a:solidFill>
                  <a:srgbClr val="290606"/>
                </a:solidFill>
                <a:latin typeface="Telegraf"/>
                <a:ea typeface="Telegraf"/>
                <a:cs typeface="Telegraf"/>
                <a:sym typeface="Telegraf"/>
              </a:rPr>
              <a:t>=0.05 </a:t>
            </a:r>
            <a:r>
              <a:rPr lang="tr-TR" sz="2600" dirty="0" err="1">
                <a:solidFill>
                  <a:srgbClr val="290606"/>
                </a:solidFill>
                <a:latin typeface="Telegraf"/>
                <a:ea typeface="Telegraf"/>
                <a:cs typeface="Telegraf"/>
                <a:sym typeface="Telegraf"/>
              </a:rPr>
              <a:t>batch</a:t>
            </a:r>
            <a:r>
              <a:rPr lang="tr-TR" sz="2600" dirty="0">
                <a:solidFill>
                  <a:srgbClr val="290606"/>
                </a:solidFill>
                <a:latin typeface="Telegraf"/>
                <a:ea typeface="Telegraf"/>
                <a:cs typeface="Telegraf"/>
                <a:sym typeface="Telegraf"/>
              </a:rPr>
              <a:t> size=16</a:t>
            </a:r>
            <a:r>
              <a:rPr lang="tr" sz="2600" dirty="0">
                <a:solidFill>
                  <a:srgbClr val="290606"/>
                </a:solidFill>
                <a:latin typeface="Telegraf"/>
                <a:ea typeface="Telegraf"/>
                <a:cs typeface="Telegraf"/>
                <a:sym typeface="Telegraf"/>
              </a:rPr>
              <a:t> ve 32 olarak iki değerle denendi</a:t>
            </a:r>
            <a:r>
              <a:rPr lang="tr-TR" sz="2600" dirty="0">
                <a:solidFill>
                  <a:srgbClr val="290606"/>
                </a:solidFill>
                <a:latin typeface="Telegraf"/>
                <a:ea typeface="Telegraf"/>
                <a:cs typeface="Telegraf"/>
                <a:sym typeface="Telegraf"/>
              </a:rPr>
              <a:t>.</a:t>
            </a:r>
            <a:endParaRPr lang="en-US" sz="2600" dirty="0">
              <a:solidFill>
                <a:srgbClr val="290606"/>
              </a:solidFill>
              <a:latin typeface="Telegraf"/>
              <a:ea typeface="Telegraf"/>
              <a:cs typeface="Telegraf"/>
              <a:sym typeface="Telegraf"/>
            </a:endParaRPr>
          </a:p>
        </p:txBody>
      </p:sp>
      <p:sp>
        <p:nvSpPr>
          <p:cNvPr id="28" name="TextBox 39"/>
          <p:cNvSpPr txBox="1"/>
          <p:nvPr/>
        </p:nvSpPr>
        <p:spPr>
          <a:xfrm>
            <a:off x="533400" y="29209"/>
            <a:ext cx="7972556" cy="1661993"/>
          </a:xfrm>
          <a:prstGeom prst="rect">
            <a:avLst/>
          </a:prstGeom>
        </p:spPr>
        <p:txBody>
          <a:bodyPr wrap="square" lIns="0" tIns="0" rIns="0" bIns="0" rtlCol="0" anchor="t">
            <a:spAutoFit/>
          </a:bodyPr>
          <a:lstStyle/>
          <a:p>
            <a:pPr algn="ctr"/>
            <a:r>
              <a:rPr lang="tr-TR"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rPr>
              <a:t>BIDRECTIONAL LSTM MODELİ</a:t>
            </a:r>
            <a:endParaRPr lang="en-US"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p:bgPr>
    </p:bg>
    <p:spTree>
      <p:nvGrpSpPr>
        <p:cNvPr id="1" name=""/>
        <p:cNvGrpSpPr/>
        <p:nvPr/>
      </p:nvGrpSpPr>
      <p:grpSpPr>
        <a:xfrm>
          <a:off x="0" y="0"/>
          <a:ext cx="0" cy="0"/>
          <a:chOff x="0" y="0"/>
          <a:chExt cx="0" cy="0"/>
        </a:xfrm>
      </p:grpSpPr>
      <p:sp>
        <p:nvSpPr>
          <p:cNvPr id="2" name="Yuvarlatılmış Dikdörtgen 1"/>
          <p:cNvSpPr/>
          <p:nvPr/>
        </p:nvSpPr>
        <p:spPr>
          <a:xfrm>
            <a:off x="509156" y="297037"/>
            <a:ext cx="9220200" cy="1371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6000" dirty="0" smtClean="0"/>
              <a:t>KODLAR</a:t>
            </a:r>
            <a:endParaRPr lang="tr-TR" dirty="0"/>
          </a:p>
        </p:txBody>
      </p:sp>
      <p:sp>
        <p:nvSpPr>
          <p:cNvPr id="6" name="Freeform 3"/>
          <p:cNvSpPr/>
          <p:nvPr/>
        </p:nvSpPr>
        <p:spPr>
          <a:xfrm rot="19407244">
            <a:off x="9030702" y="2141475"/>
            <a:ext cx="2266188" cy="1023653"/>
          </a:xfrm>
          <a:custGeom>
            <a:avLst/>
            <a:rect l="l" t="t" r="r" b="b"/>
            <a:pathLst>
              <a:path w="2266188" h="1023653">
                <a:moveTo>
                  <a:pt x="0" y="0"/>
                </a:moveTo>
                <a:lnTo>
                  <a:pt x="2266188" y="0"/>
                </a:lnTo>
                <a:lnTo>
                  <a:pt x="2266188" y="1023653"/>
                </a:lnTo>
                <a:lnTo>
                  <a:pt x="0" y="1023653"/>
                </a:lnTo>
                <a:lnTo>
                  <a:pt x="0" y="0"/>
                </a:lnTo>
                <a:close/>
              </a:path>
            </a:pathLst>
          </a:custGeom>
          <a:blipFill>
            <a:blip r:embed="rId1"/>
            <a:srcRect l="0" t="0" r="0" b="0"/>
            <a:stretch>
              <a:fillRect/>
            </a:stretch>
          </a:blipFill>
        </p:spPr>
        <p:txBody>
          <a:bodyPr/>
          <a:lstStyle/>
          <a:p/>
        </p:txBody>
      </p:sp>
      <p:pic>
        <p:nvPicPr>
          <p:cNvPr id="11" name="Picture 10"/>
          <p:cNvPicPr>
            <a:picLocks noChangeAspect="1"/>
          </p:cNvPicPr>
          <p:nvPr/>
        </p:nvPicPr>
        <p:blipFill>
          <a:blip r:embed="rId2"/>
          <a:srcRect/>
          <a:stretch>
            <a:fillRect/>
          </a:stretch>
        </p:blipFill>
        <p:spPr>
          <a:xfrm>
            <a:off x="692807" y="1787273"/>
            <a:ext cx="8721969" cy="690596"/>
          </a:xfrm>
          <a:prstGeom prst="rect">
            <a:avLst/>
          </a:prstGeom>
        </p:spPr>
      </p:pic>
      <p:pic>
        <p:nvPicPr>
          <p:cNvPr id="12" name="Picture 11"/>
          <p:cNvPicPr>
            <a:picLocks noChangeAspect="1"/>
          </p:cNvPicPr>
          <p:nvPr/>
        </p:nvPicPr>
        <p:blipFill>
          <a:blip r:embed="rId3"/>
          <a:srcRect/>
          <a:stretch>
            <a:fillRect/>
          </a:stretch>
        </p:blipFill>
        <p:spPr>
          <a:xfrm>
            <a:off x="701550" y="2459964"/>
            <a:ext cx="8696392" cy="6547871"/>
          </a:xfrm>
          <a:prstGeom prst="rect">
            <a:avLst/>
          </a:prstGeom>
        </p:spPr>
      </p:pic>
      <p:pic>
        <p:nvPicPr>
          <p:cNvPr id="13" name="Picture 12"/>
          <p:cNvPicPr>
            <a:picLocks noChangeAspect="1"/>
          </p:cNvPicPr>
          <p:nvPr/>
        </p:nvPicPr>
        <p:blipFill>
          <a:blip r:embed="rId4"/>
          <a:srcRect/>
          <a:stretch>
            <a:fillRect/>
          </a:stretch>
        </p:blipFill>
        <p:spPr>
          <a:xfrm>
            <a:off x="10917412" y="440474"/>
            <a:ext cx="7279673" cy="6215362"/>
          </a:xfrm>
          <a:prstGeom prst="rect">
            <a:avLst/>
          </a:prstGeom>
        </p:spPr>
      </p:pic>
      <p:pic>
        <p:nvPicPr>
          <p:cNvPr id="14" name="Picture 13"/>
          <p:cNvPicPr>
            <a:picLocks noChangeAspect="1"/>
          </p:cNvPicPr>
          <p:nvPr/>
        </p:nvPicPr>
        <p:blipFill>
          <a:blip r:embed="rId5"/>
          <a:srcRect/>
          <a:stretch>
            <a:fillRect/>
          </a:stretch>
        </p:blipFill>
        <p:spPr>
          <a:xfrm>
            <a:off x="10911095" y="6621189"/>
            <a:ext cx="7346405" cy="334521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 4"/>
          <p:cNvGrpSpPr/>
          <p:nvPr/>
        </p:nvGrpSpPr>
        <p:grpSpPr>
          <a:xfrm>
            <a:off x="228600" y="266700"/>
            <a:ext cx="5562600" cy="9601200"/>
            <a:chOff x="10363200" y="1407302"/>
            <a:chExt cx="4803759" cy="5499985"/>
          </a:xfrm>
        </p:grpSpPr>
        <p:grpSp>
          <p:nvGrpSpPr>
            <p:cNvPr id="6" name="Group 9"/>
            <p:cNvGrpSpPr/>
            <p:nvPr/>
          </p:nvGrpSpPr>
          <p:grpSpPr>
            <a:xfrm>
              <a:off x="10363200" y="1407302"/>
              <a:ext cx="4561929" cy="5298426"/>
              <a:chOff x="0" y="0"/>
              <a:chExt cx="1235036" cy="1434426"/>
            </a:xfrm>
          </p:grpSpPr>
          <p:sp>
            <p:nvSpPr>
              <p:cNvPr id="10" name="Freeform 10"/>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EC801"/>
              </a:solidFill>
            </p:spPr>
            <p:txBody>
              <a:bodyPr/>
              <a:lstStyle/>
              <a:p/>
            </p:txBody>
          </p:sp>
          <p:sp>
            <p:nvSpPr>
              <p:cNvPr id="11" name="TextBox 11"/>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7" name="Group 20"/>
            <p:cNvGrpSpPr/>
            <p:nvPr/>
          </p:nvGrpSpPr>
          <p:grpSpPr>
            <a:xfrm>
              <a:off x="10605030" y="1608861"/>
              <a:ext cx="4561929" cy="5298426"/>
              <a:chOff x="0" y="0"/>
              <a:chExt cx="1235036" cy="1434426"/>
            </a:xfrm>
          </p:grpSpPr>
          <p:sp>
            <p:nvSpPr>
              <p:cNvPr id="8" name="Freeform 21"/>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9" name="TextBox 22"/>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sp>
        <p:nvSpPr>
          <p:cNvPr id="2" name="TextBox 2"/>
          <p:cNvSpPr txBox="1"/>
          <p:nvPr/>
        </p:nvSpPr>
        <p:spPr>
          <a:xfrm>
            <a:off x="685800" y="608867"/>
            <a:ext cx="4495800" cy="1354217"/>
          </a:xfrm>
          <a:prstGeom prst="rect">
            <a:avLst/>
          </a:prstGeom>
        </p:spPr>
        <p:txBody>
          <a:bodyPr wrap="square" lIns="0" tIns="0" rIns="0" bIns="0" rtlCol="0" anchor="t">
            <a:spAutoFit/>
          </a:bodyPr>
          <a:lstStyle/>
          <a:p>
            <a:r>
              <a:rPr lang="en-US" sz="4400" spc="342"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Tahmin</a:t>
            </a:r>
            <a:r>
              <a:rPr lang="en-US"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a:t>
            </a:r>
            <a:r>
              <a:rPr lang="en-US" sz="4400" spc="342"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a:t>
            </a:r>
            <a:r>
              <a:rPr lang="en-US"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a:t>
            </a:r>
            <a:r>
              <a:rPr lang="en-US" sz="4400" spc="342"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Değerlendirme</a:t>
            </a:r>
            <a:endParaRPr lang="en-US"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12" name="TextBox 26"/>
          <p:cNvSpPr txBox="1"/>
          <p:nvPr/>
        </p:nvSpPr>
        <p:spPr>
          <a:xfrm>
            <a:off x="603491" y="2095500"/>
            <a:ext cx="5035309" cy="6924973"/>
          </a:xfrm>
          <a:prstGeom prst="rect">
            <a:avLst/>
          </a:prstGeom>
        </p:spPr>
        <p:txBody>
          <a:bodyPr wrap="square" lIns="0" tIns="0" rIns="0" bIns="0" rtlCol="0" anchor="t">
            <a:spAutoFit/>
          </a:bodyPr>
          <a:lstStyle/>
          <a:p>
            <a:pPr marL="561345" lvl="1" indent="-280673">
              <a:lnSpc>
                <a:spcPts val="3640"/>
              </a:lnSpc>
              <a:buFont typeface="Arial" pitchFamily="34" charset="0" panose="020B0604020202020204"/>
              <a:buChar char="•"/>
            </a:pPr>
            <a:r>
              <a:rPr lang="tr-TR" sz="2600" dirty="0" err="1">
                <a:solidFill>
                  <a:srgbClr val="290606"/>
                </a:solidFill>
                <a:latin typeface="Telegraf"/>
                <a:ea typeface="Telegraf"/>
                <a:cs typeface="Telegraf"/>
                <a:sym typeface="Telegraf"/>
              </a:rPr>
              <a:t>Tahmin:X_test_pad</a:t>
            </a:r>
            <a:r>
              <a:rPr lang="tr-TR" sz="2600" dirty="0">
                <a:solidFill>
                  <a:srgbClr val="290606"/>
                </a:solidFill>
                <a:latin typeface="Telegraf"/>
                <a:ea typeface="Telegraf"/>
                <a:cs typeface="Telegraf"/>
                <a:sym typeface="Telegraf"/>
              </a:rPr>
              <a:t> verileriyle model tahminleri </a:t>
            </a:r>
            <a:r>
              <a:rPr lang="tr-TR" sz="2600" dirty="0" err="1">
                <a:solidFill>
                  <a:srgbClr val="290606"/>
                </a:solidFill>
                <a:latin typeface="Telegraf"/>
                <a:ea typeface="Telegraf"/>
                <a:cs typeface="Telegraf"/>
                <a:sym typeface="Telegraf"/>
              </a:rPr>
              <a:t>yapılır.np.argmax:Tahmin</a:t>
            </a:r>
            <a:r>
              <a:rPr lang="tr-TR" sz="2600" dirty="0">
                <a:solidFill>
                  <a:srgbClr val="290606"/>
                </a:solidFill>
                <a:latin typeface="Telegraf"/>
                <a:ea typeface="Telegraf"/>
                <a:cs typeface="Telegraf"/>
                <a:sym typeface="Telegraf"/>
              </a:rPr>
              <a:t> edilen sınıfı seçer (en yüksek olasılığa sahip). Doğruluk Skoru (</a:t>
            </a:r>
            <a:r>
              <a:rPr lang="tr-TR" sz="2600" dirty="0" err="1">
                <a:solidFill>
                  <a:srgbClr val="290606"/>
                </a:solidFill>
                <a:latin typeface="Telegraf"/>
                <a:ea typeface="Telegraf"/>
                <a:cs typeface="Telegraf"/>
                <a:sym typeface="Telegraf"/>
              </a:rPr>
              <a:t>Accuracy</a:t>
            </a:r>
            <a:r>
              <a:rPr lang="tr-TR" sz="2600" dirty="0">
                <a:solidFill>
                  <a:srgbClr val="290606"/>
                </a:solidFill>
                <a:latin typeface="Telegraf"/>
                <a:ea typeface="Telegraf"/>
                <a:cs typeface="Telegraf"/>
                <a:sym typeface="Telegraf"/>
              </a:rPr>
              <a:t>): Test verisiyle gerçek etiketler karşılaştırılarak doğruluk skoru hesaplanır. Detaylı Rapor (</a:t>
            </a:r>
            <a:r>
              <a:rPr lang="tr-TR" sz="2600" dirty="0" err="1">
                <a:solidFill>
                  <a:srgbClr val="290606"/>
                </a:solidFill>
                <a:latin typeface="Telegraf"/>
                <a:ea typeface="Telegraf"/>
                <a:cs typeface="Telegraf"/>
                <a:sym typeface="Telegraf"/>
              </a:rPr>
              <a:t>classification_report</a:t>
            </a:r>
            <a:r>
              <a:rPr lang="tr-TR" sz="2600" dirty="0">
                <a:solidFill>
                  <a:srgbClr val="290606"/>
                </a:solidFill>
                <a:latin typeface="Telegraf"/>
                <a:ea typeface="Telegraf"/>
                <a:cs typeface="Telegraf"/>
                <a:sym typeface="Telegraf"/>
              </a:rPr>
              <a:t>): Her sınıf için doğruluk, kesinlik, çağrı oranı (</a:t>
            </a:r>
            <a:r>
              <a:rPr lang="tr-TR" sz="2600" dirty="0" err="1">
                <a:solidFill>
                  <a:srgbClr val="290606"/>
                </a:solidFill>
                <a:latin typeface="Telegraf"/>
                <a:ea typeface="Telegraf"/>
                <a:cs typeface="Telegraf"/>
                <a:sym typeface="Telegraf"/>
              </a:rPr>
              <a:t>recall</a:t>
            </a:r>
            <a:r>
              <a:rPr lang="tr-TR" sz="2600" dirty="0">
                <a:solidFill>
                  <a:srgbClr val="290606"/>
                </a:solidFill>
                <a:latin typeface="Telegraf"/>
                <a:ea typeface="Telegraf"/>
                <a:cs typeface="Telegraf"/>
                <a:sym typeface="Telegraf"/>
              </a:rPr>
              <a:t>) ve F1 skorları raporlanır. Karmaşıklık Matrisi, </a:t>
            </a:r>
            <a:r>
              <a:rPr lang="tr-TR" sz="2800" dirty="0"/>
              <a:t>ROC AUC Skoru, </a:t>
            </a:r>
            <a:endParaRPr lang="en-US" sz="2600" dirty="0">
              <a:solidFill>
                <a:srgbClr val="290606"/>
              </a:solidFill>
              <a:latin typeface="Telegraf"/>
              <a:ea typeface="Telegraf"/>
              <a:cs typeface="Telegraf"/>
              <a:sym typeface="Telegraf"/>
            </a:endParaRPr>
          </a:p>
        </p:txBody>
      </p:sp>
      <p:sp>
        <p:nvSpPr>
          <p:cNvPr id="13" name="Dikdörtgen 12"/>
          <p:cNvSpPr/>
          <p:nvPr/>
        </p:nvSpPr>
        <p:spPr>
          <a:xfrm>
            <a:off x="6400800" y="685810"/>
            <a:ext cx="11125200" cy="954107"/>
          </a:xfrm>
          <a:prstGeom prst="rect">
            <a:avLst/>
          </a:prstGeom>
        </p:spPr>
        <p:txBody>
          <a:bodyPr wrap="square">
            <a:spAutoFit/>
          </a:bodyPr>
          <a:lstStyle/>
          <a:p>
            <a:pPr algn="just"/>
            <a:r>
              <a:rPr lang="tr-TR" sz="2800" dirty="0"/>
              <a:t>Modelin genel doğruluk seviyesi 81.93 olarak bulunmuştur, ağırlıklı doğruluk %82 seviyesindedir</a:t>
            </a:r>
            <a:r>
              <a:rPr lang="tr-TR" dirty="0"/>
              <a:t>. </a:t>
            </a:r>
            <a:endParaRPr lang="tr-TR" sz="2400" dirty="0"/>
          </a:p>
        </p:txBody>
      </p:sp>
      <p:pic>
        <p:nvPicPr>
          <p:cNvPr id="3074" name="Picture 2" descr="https://lh7-rt.googleusercontent.com/docsz/AD_4nXcHcWNaVRxvfhF9VFWo4pSkU7Ch_QQZA4V0GQyElSpjAF80OYwWJ8F7UfWOT_nXaAO3i8eEX0w-EwQW-uL-q-_ktxhSy-gscFgKoISYKfFjMbRvNH4Jq42XL-rmqK2dIg?key=D-r1oc-3R7i7GWct4H1qnCK-"/>
          <p:cNvPicPr>
            <a:picLocks noChangeAspect="1" noChangeArrowheads="1"/>
          </p:cNvPicPr>
          <p:nvPr/>
        </p:nvPicPr>
        <p:blipFill>
          <a:blip r:embed="rId1"/>
          <a:srcRect/>
          <a:stretch>
            <a:fillRect/>
          </a:stretch>
        </p:blipFill>
        <p:spPr bwMode="auto">
          <a:xfrm>
            <a:off x="6629400" y="2146266"/>
            <a:ext cx="10052846" cy="4826034"/>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2" name="TextBox 2"/>
          <p:cNvSpPr txBox="1"/>
          <p:nvPr/>
        </p:nvSpPr>
        <p:spPr>
          <a:xfrm>
            <a:off x="304800" y="266700"/>
            <a:ext cx="13944600" cy="897682"/>
          </a:xfrm>
          <a:prstGeom prst="rect">
            <a:avLst/>
          </a:prstGeom>
        </p:spPr>
        <p:txBody>
          <a:bodyPr wrap="square"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Değerlendirmenin devamı</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3" name="TextBox 3"/>
          <p:cNvSpPr txBox="1"/>
          <p:nvPr/>
        </p:nvSpPr>
        <p:spPr>
          <a:xfrm>
            <a:off x="279408" y="1217116"/>
            <a:ext cx="17246592" cy="3219455"/>
          </a:xfrm>
          <a:prstGeom prst="rect">
            <a:avLst/>
          </a:prstGeom>
        </p:spPr>
        <p:txBody>
          <a:bodyPr wrap="square" lIns="0" tIns="0" rIns="0" bIns="0" rtlCol="0" anchor="t">
            <a:spAutoFit/>
          </a:bodyPr>
          <a:lstStyle/>
          <a:p>
            <a:pPr algn="just">
              <a:lnSpc>
                <a:spcPts val="3639"/>
              </a:lnSpc>
            </a:pPr>
            <a:r>
              <a:rPr lang="en-US" sz="2599" spc="116" dirty="0" err="1">
                <a:solidFill>
                  <a:srgbClr val="290606"/>
                </a:solidFill>
                <a:latin typeface="Telegraf"/>
                <a:ea typeface="Telegraf"/>
                <a:cs typeface="Telegraf"/>
                <a:sym typeface="Telegraf"/>
              </a:rPr>
              <a:t>Şekilde</a:t>
            </a:r>
            <a:r>
              <a:rPr lang="en-US" sz="2599" spc="116" dirty="0">
                <a:solidFill>
                  <a:srgbClr val="290606"/>
                </a:solidFill>
                <a:latin typeface="Telegraf"/>
                <a:ea typeface="Telegraf"/>
                <a:cs typeface="Telegraf"/>
                <a:sym typeface="Telegraf"/>
              </a:rPr>
              <a:t> de </a:t>
            </a:r>
            <a:r>
              <a:rPr lang="en-US" sz="2599" spc="116" dirty="0" err="1">
                <a:solidFill>
                  <a:srgbClr val="290606"/>
                </a:solidFill>
                <a:latin typeface="Telegraf"/>
                <a:ea typeface="Telegraf"/>
                <a:cs typeface="Telegraf"/>
                <a:sym typeface="Telegraf"/>
              </a:rPr>
              <a:t>görüldüğü</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gibi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başlangıçta</a:t>
            </a:r>
            <a:r>
              <a:rPr lang="en-US" sz="2599" spc="116" dirty="0">
                <a:solidFill>
                  <a:srgbClr val="290606"/>
                </a:solidFill>
                <a:latin typeface="Telegraf"/>
                <a:ea typeface="Telegraf"/>
                <a:cs typeface="Telegraf"/>
                <a:sym typeface="Telegraf"/>
              </a:rPr>
              <a:t>, training accuracy </a:t>
            </a:r>
            <a:r>
              <a:rPr lang="en-US" sz="2599" spc="116" dirty="0" err="1">
                <a:solidFill>
                  <a:srgbClr val="290606"/>
                </a:solidFill>
                <a:latin typeface="Telegraf"/>
                <a:ea typeface="Telegraf"/>
                <a:cs typeface="Telegraf"/>
                <a:sym typeface="Telegraf"/>
              </a:rPr>
              <a:t>ve</a:t>
            </a:r>
            <a:r>
              <a:rPr lang="en-US" sz="2599" spc="116" dirty="0">
                <a:solidFill>
                  <a:srgbClr val="290606"/>
                </a:solidFill>
                <a:latin typeface="Telegraf"/>
                <a:ea typeface="Telegraf"/>
                <a:cs typeface="Telegraf"/>
                <a:sym typeface="Telegraf"/>
              </a:rPr>
              <a:t> validation accuracy </a:t>
            </a:r>
            <a:r>
              <a:rPr lang="en-US" sz="2599" spc="116" dirty="0" err="1">
                <a:solidFill>
                  <a:srgbClr val="290606"/>
                </a:solidFill>
                <a:latin typeface="Telegraf"/>
                <a:ea typeface="Telegraf"/>
                <a:cs typeface="Telegraf"/>
                <a:sym typeface="Telegraf"/>
              </a:rPr>
              <a:t>eğrileri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birlikte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yükselmiştir</a:t>
            </a:r>
            <a:r>
              <a:rPr lang="en-US" sz="2599" spc="116" dirty="0">
                <a:solidFill>
                  <a:srgbClr val="290606"/>
                </a:solidFill>
                <a:latin typeface="Telegraf"/>
                <a:ea typeface="Telegraf"/>
                <a:cs typeface="Telegraf"/>
                <a:sym typeface="Telegraf"/>
              </a:rPr>
              <a:t>. </a:t>
            </a:r>
            <a:r>
              <a:rPr lang="tr" sz="2599" spc="116" dirty="0">
                <a:solidFill>
                  <a:srgbClr val="290606"/>
                </a:solidFill>
                <a:latin typeface="Telegraf"/>
                <a:ea typeface="Telegraf"/>
                <a:cs typeface="Telegraf"/>
                <a:sym typeface="Telegraf"/>
              </a:rPr>
              <a:t>1.'Epoch'tan </a:t>
            </a:r>
            <a:r>
              <a:rPr lang="en-US" sz="2599" spc="116" dirty="0" err="1">
                <a:solidFill>
                  <a:srgbClr val="290606"/>
                </a:solidFill>
                <a:latin typeface="Telegraf"/>
                <a:ea typeface="Telegraf"/>
                <a:cs typeface="Telegraf"/>
                <a:sym typeface="Telegraf"/>
              </a:rPr>
              <a:t>sonra</a:t>
            </a:r>
            <a:r>
              <a:rPr lang="en-US" sz="2599" spc="116" dirty="0">
                <a:solidFill>
                  <a:srgbClr val="290606"/>
                </a:solidFill>
                <a:latin typeface="Telegraf"/>
                <a:ea typeface="Telegraf"/>
                <a:cs typeface="Telegraf"/>
                <a:sym typeface="Telegraf"/>
              </a:rPr>
              <a:t> training accuracy</a:t>
            </a:r>
            <a:r>
              <a:rPr lang="tr" sz="2599" spc="116" dirty="0">
                <a:solidFill>
                  <a:srgbClr val="290606"/>
                </a:solidFill>
                <a:latin typeface="Telegraf"/>
                <a:ea typeface="Telegraf"/>
                <a:cs typeface="Telegraf"/>
                <a:sym typeface="Telegraf"/>
              </a:rPr>
              <a:t> yükselmeye devam ederken</a:t>
            </a:r>
            <a:r>
              <a:rPr lang="en-US" sz="2599" spc="116" dirty="0">
                <a:solidFill>
                  <a:srgbClr val="290606"/>
                </a:solidFill>
                <a:latin typeface="Telegraf"/>
                <a:ea typeface="Telegraf"/>
                <a:cs typeface="Telegraf"/>
                <a:sym typeface="Telegraf"/>
              </a:rPr>
              <a:t>, validation accuracy</a:t>
            </a:r>
            <a:r>
              <a:rPr lang="tr" sz="2599" spc="116" dirty="0">
                <a:solidFill>
                  <a:srgbClr val="290606"/>
                </a:solidFill>
                <a:latin typeface="Telegraf"/>
                <a:ea typeface="Telegraf"/>
                <a:cs typeface="Telegraf"/>
                <a:sym typeface="Telegraf"/>
              </a:rPr>
              <a:t> ani artış ve azalışlar sergileyerek </a:t>
            </a:r>
            <a:r>
              <a:rPr lang="en-US" sz="2599" spc="116" dirty="0">
                <a:solidFill>
                  <a:srgbClr val="290606"/>
                </a:solidFill>
                <a:latin typeface="Telegraf"/>
                <a:ea typeface="Telegraf"/>
                <a:cs typeface="Telegraf"/>
                <a:sym typeface="Telegraf"/>
              </a:rPr>
              <a:t>0.8 </a:t>
            </a:r>
            <a:r>
              <a:rPr lang="en-US" sz="2599" spc="116" dirty="0" err="1">
                <a:solidFill>
                  <a:srgbClr val="290606"/>
                </a:solidFill>
                <a:latin typeface="Telegraf"/>
                <a:ea typeface="Telegraf"/>
                <a:cs typeface="Telegraf"/>
                <a:sym typeface="Telegraf"/>
              </a:rPr>
              <a:t>seviyelerinde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durağanlaşmıştır</a:t>
            </a:r>
            <a:r>
              <a:rPr lang="en-US" sz="2599" spc="116" dirty="0">
                <a:solidFill>
                  <a:srgbClr val="290606"/>
                </a:solidFill>
                <a:latin typeface="Telegraf"/>
                <a:ea typeface="Telegraf"/>
                <a:cs typeface="Telegraf"/>
                <a:sym typeface="Telegraf"/>
              </a:rPr>
              <a:t>.Model </a:t>
            </a:r>
            <a:r>
              <a:rPr lang="en-US" sz="2599" spc="116" dirty="0" err="1">
                <a:solidFill>
                  <a:srgbClr val="290606"/>
                </a:solidFill>
                <a:latin typeface="Telegraf"/>
                <a:ea typeface="Telegraf"/>
                <a:cs typeface="Telegraf"/>
                <a:sym typeface="Telegraf"/>
              </a:rPr>
              <a:t>bu</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noktadan</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sonra</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veriyi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genelleyememekte</a:t>
            </a:r>
            <a:r>
              <a:rPr lang="tr" sz="2599" spc="116" dirty="0" err="1">
                <a:solidFill>
                  <a:srgbClr val="290606"/>
                </a:solidFill>
                <a:latin typeface="Telegraf"/>
                <a:ea typeface="Telegraf"/>
                <a:cs typeface="Telegraf"/>
                <a:sym typeface="Telegraf"/>
              </a:rPr>
              <a:t>dir.</a:t>
            </a:r>
            <a:r>
              <a:rPr lang="en-US" sz="2599" spc="116" dirty="0" err="1">
                <a:solidFill>
                  <a:srgbClr val="290606"/>
                </a:solidFill>
                <a:latin typeface="Telegraf"/>
                <a:ea typeface="Telegraf"/>
                <a:cs typeface="Telegraf"/>
                <a:sym typeface="Telegraf"/>
              </a:rPr>
              <a:t>İkinci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grafikte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ise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modelin</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eğitim</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verisi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üzerindeki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kaybı</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başlangıçta</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yüksekken</a:t>
            </a:r>
            <a:r>
              <a:rPr lang="tr" sz="2599" spc="116" dirty="0" err="1">
                <a:solidFill>
                  <a:srgbClr val="290606"/>
                </a:solidFill>
                <a:latin typeface="Telegraf"/>
                <a:ea typeface="Telegraf"/>
                <a:cs typeface="Telegraf"/>
                <a:sym typeface="Telegraf"/>
              </a:rPr>
              <a:t>,</a:t>
            </a:r>
            <a:r>
              <a:rPr lang="en-US" sz="2599" spc="116" dirty="0">
                <a:solidFill>
                  <a:srgbClr val="290606"/>
                </a:solidFill>
                <a:latin typeface="Telegraf"/>
                <a:ea typeface="Telegraf"/>
                <a:cs typeface="Telegraf"/>
                <a:sym typeface="Telegraf"/>
              </a:rPr>
              <a:t> zaman </a:t>
            </a:r>
            <a:r>
              <a:rPr lang="en-US" sz="2599" spc="116" dirty="0" err="1">
                <a:solidFill>
                  <a:srgbClr val="290606"/>
                </a:solidFill>
                <a:latin typeface="Telegraf"/>
                <a:ea typeface="Telegraf"/>
                <a:cs typeface="Telegraf"/>
                <a:sym typeface="Telegraf"/>
              </a:rPr>
              <a:t>ilerledikçe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bu</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kayıp</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düşmüştür.Model</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eğitim</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verisini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öğrenmeye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çalışırken</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yüksek</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hatalar</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yapar</a:t>
            </a:r>
            <a:r>
              <a:rPr lang="en-US" sz="2599" spc="116" dirty="0">
                <a:solidFill>
                  <a:srgbClr val="290606"/>
                </a:solidFill>
                <a:latin typeface="Telegraf"/>
                <a:ea typeface="Telegraf"/>
                <a:cs typeface="Telegraf"/>
                <a:sym typeface="Telegraf"/>
              </a:rPr>
              <a:t>. Bu </a:t>
            </a:r>
            <a:r>
              <a:rPr lang="en-US" sz="2599" spc="116" dirty="0" err="1">
                <a:solidFill>
                  <a:srgbClr val="290606"/>
                </a:solidFill>
                <a:latin typeface="Telegraf"/>
                <a:ea typeface="Telegraf"/>
                <a:cs typeface="Telegraf"/>
                <a:sym typeface="Telegraf"/>
              </a:rPr>
              <a:t>nedenle</a:t>
            </a:r>
            <a:r>
              <a:rPr lang="en-US" sz="2599" spc="116" dirty="0">
                <a:solidFill>
                  <a:srgbClr val="290606"/>
                </a:solidFill>
                <a:latin typeface="Telegraf"/>
                <a:ea typeface="Telegraf"/>
                <a:cs typeface="Telegraf"/>
                <a:sym typeface="Telegraf"/>
              </a:rPr>
              <a:t> train loss </a:t>
            </a:r>
            <a:r>
              <a:rPr lang="en-US" sz="2599" spc="116" dirty="0" err="1">
                <a:solidFill>
                  <a:srgbClr val="290606"/>
                </a:solidFill>
                <a:latin typeface="Telegraf"/>
                <a:ea typeface="Telegraf"/>
                <a:cs typeface="Telegraf"/>
                <a:sym typeface="Telegraf"/>
              </a:rPr>
              <a:t>başlangıçta</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yüksektir</a:t>
            </a:r>
            <a:r>
              <a:rPr lang="en-US" sz="2599" spc="116" dirty="0">
                <a:solidFill>
                  <a:srgbClr val="290606"/>
                </a:solidFill>
                <a:latin typeface="Telegraf"/>
                <a:ea typeface="Telegraf"/>
                <a:cs typeface="Telegraf"/>
                <a:sym typeface="Telegraf"/>
              </a:rPr>
              <a:t>. Model, </a:t>
            </a:r>
            <a:r>
              <a:rPr lang="en-US" sz="2599" spc="116" dirty="0" err="1">
                <a:solidFill>
                  <a:srgbClr val="290606"/>
                </a:solidFill>
                <a:latin typeface="Telegraf"/>
                <a:ea typeface="Telegraf"/>
                <a:cs typeface="Telegraf"/>
                <a:sym typeface="Telegraf"/>
              </a:rPr>
              <a:t>epoch’lar</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ilerledikçe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eğitim</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verisi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üzerinde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öğrenme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gerçekleştirdiği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için</a:t>
            </a:r>
            <a:r>
              <a:rPr lang="en-US" sz="2599" spc="116" dirty="0">
                <a:solidFill>
                  <a:srgbClr val="290606"/>
                </a:solidFill>
                <a:latin typeface="Telegraf"/>
                <a:ea typeface="Telegraf"/>
                <a:cs typeface="Telegraf"/>
                <a:sym typeface="Telegraf"/>
              </a:rPr>
              <a:t> train loss </a:t>
            </a:r>
            <a:r>
              <a:rPr lang="en-US" sz="2599" spc="116" dirty="0" err="1">
                <a:solidFill>
                  <a:srgbClr val="290606"/>
                </a:solidFill>
                <a:latin typeface="Telegraf"/>
                <a:ea typeface="Telegraf"/>
                <a:cs typeface="Telegraf"/>
                <a:sym typeface="Telegraf"/>
              </a:rPr>
              <a:t>sürekli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olarak</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azalır</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bu</a:t>
            </a:r>
            <a:r>
              <a:rPr lang="en-US" sz="2599" spc="116" dirty="0">
                <a:solidFill>
                  <a:srgbClr val="290606"/>
                </a:solidFill>
                <a:latin typeface="Telegraf"/>
                <a:ea typeface="Telegraf"/>
                <a:cs typeface="Telegraf"/>
                <a:sym typeface="Telegraf"/>
              </a:rPr>
              <a:t> durum </a:t>
            </a:r>
            <a:r>
              <a:rPr lang="en-US" sz="2599" spc="116" dirty="0" err="1">
                <a:solidFill>
                  <a:srgbClr val="290606"/>
                </a:solidFill>
                <a:latin typeface="Telegraf"/>
                <a:ea typeface="Telegraf"/>
                <a:cs typeface="Telegraf"/>
                <a:sym typeface="Telegraf"/>
              </a:rPr>
              <a:t>modelin</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eğitim</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verisini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öğrenme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konusunda</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başarılı</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olduğunu</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gösteriyor</a:t>
            </a:r>
            <a:r>
              <a:rPr lang="en-US" sz="2599" spc="116" dirty="0">
                <a:solidFill>
                  <a:srgbClr val="290606"/>
                </a:solidFill>
                <a:latin typeface="Telegraf"/>
                <a:ea typeface="Telegraf"/>
                <a:cs typeface="Telegraf"/>
                <a:sym typeface="Telegraf"/>
              </a:rPr>
              <a:t>.</a:t>
            </a:r>
          </a:p>
        </p:txBody>
      </p:sp>
      <p:pic>
        <p:nvPicPr>
          <p:cNvPr id="4098" name="Picture 2" descr="https://lh7-rt.googleusercontent.com/docsz/AD_4nXdizhBtTtIj4lmNo3dgCXmtyrngZKQ4CJF8YkzP8H881PLfVUzpX5yQr55vK0h7dD56Wk5WmwJjr3EInHyO6po5LcefODBALXIaT9hnHUUU_Fbu6X8uA5kwtE9T2vVzWt-cIOZewA?key=D-r1oc-3R7i7GWct4H1qnCK-"/>
          <p:cNvPicPr>
            <a:picLocks noChangeAspect="1" noChangeArrowheads="1"/>
          </p:cNvPicPr>
          <p:nvPr/>
        </p:nvPicPr>
        <p:blipFill>
          <a:blip r:embed="rId1"/>
          <a:srcRect/>
          <a:stretch>
            <a:fillRect/>
          </a:stretch>
        </p:blipFill>
        <p:spPr bwMode="auto">
          <a:xfrm>
            <a:off x="3962400" y="6189288"/>
            <a:ext cx="8305800" cy="4097712"/>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80" y="4678357"/>
            <a:ext cx="18371825" cy="4953000"/>
            <a:chOff x="0" y="0"/>
            <a:chExt cx="5021300" cy="1063065"/>
          </a:xfrm>
        </p:grpSpPr>
        <p:sp>
          <p:nvSpPr>
            <p:cNvPr id="3" name="Freeform 3"/>
            <p:cNvSpPr/>
            <p:nvPr/>
          </p:nvSpPr>
          <p:spPr>
            <a:xfrm>
              <a:off x="0" y="0"/>
              <a:ext cx="5021300" cy="1063065"/>
            </a:xfrm>
            <a:custGeom>
              <a:avLst/>
              <a:rect l="l" t="t" r="r" b="b"/>
              <a:pathLst>
                <a:path w="5021300" h="1063065">
                  <a:moveTo>
                    <a:pt x="8121" y="0"/>
                  </a:moveTo>
                  <a:lnTo>
                    <a:pt x="5013179" y="0"/>
                  </a:lnTo>
                  <a:cubicBezTo>
                    <a:pt x="5015333" y="0"/>
                    <a:pt x="5017399" y="856"/>
                    <a:pt x="5018922" y="2379"/>
                  </a:cubicBezTo>
                  <a:cubicBezTo>
                    <a:pt x="5020445" y="3902"/>
                    <a:pt x="5021300" y="5968"/>
                    <a:pt x="5021300" y="8121"/>
                  </a:cubicBezTo>
                  <a:lnTo>
                    <a:pt x="5021300" y="1054944"/>
                  </a:lnTo>
                  <a:cubicBezTo>
                    <a:pt x="5021300" y="1057098"/>
                    <a:pt x="5020445" y="1059164"/>
                    <a:pt x="5018922" y="1060687"/>
                  </a:cubicBezTo>
                  <a:cubicBezTo>
                    <a:pt x="5017399" y="1062210"/>
                    <a:pt x="5015333" y="1063065"/>
                    <a:pt x="5013179" y="1063065"/>
                  </a:cubicBezTo>
                  <a:lnTo>
                    <a:pt x="8121" y="1063065"/>
                  </a:lnTo>
                  <a:cubicBezTo>
                    <a:pt x="5968" y="1063065"/>
                    <a:pt x="3902" y="1062210"/>
                    <a:pt x="2379" y="1060687"/>
                  </a:cubicBezTo>
                  <a:cubicBezTo>
                    <a:pt x="856" y="1059164"/>
                    <a:pt x="0" y="1057098"/>
                    <a:pt x="0" y="1054944"/>
                  </a:cubicBezTo>
                  <a:lnTo>
                    <a:pt x="0" y="8121"/>
                  </a:lnTo>
                  <a:cubicBezTo>
                    <a:pt x="0" y="5968"/>
                    <a:pt x="856" y="3902"/>
                    <a:pt x="2379" y="2379"/>
                  </a:cubicBezTo>
                  <a:cubicBezTo>
                    <a:pt x="3902" y="856"/>
                    <a:pt x="5968" y="0"/>
                    <a:pt x="8121" y="0"/>
                  </a:cubicBezTo>
                  <a:close/>
                </a:path>
              </a:pathLst>
            </a:custGeom>
            <a:solidFill>
              <a:srgbClr val="02B676">
                <a:alpha val="14902"/>
              </a:srgbClr>
            </a:solidFill>
          </p:spPr>
          <p:txBody>
            <a:bodyPr/>
            <a:lstStyle/>
            <a:p/>
          </p:txBody>
        </p:sp>
        <p:sp>
          <p:nvSpPr>
            <p:cNvPr id="4" name="TextBox 4"/>
            <p:cNvSpPr txBox="1"/>
            <p:nvPr/>
          </p:nvSpPr>
          <p:spPr>
            <a:xfrm>
              <a:off x="0" y="-9525"/>
              <a:ext cx="5021300" cy="1072590"/>
            </a:xfrm>
            <a:prstGeom prst="rect">
              <a:avLst/>
            </a:prstGeom>
          </p:spPr>
          <p:txBody>
            <a:bodyPr lIns="50800" tIns="50800" rIns="50800" bIns="50800" rtlCol="0" anchor="ctr"/>
            <a:lstStyle/>
            <a:p>
              <a:pPr algn="ctr">
                <a:lnSpc>
                  <a:spcPts val="2266"/>
                </a:lnSpc>
              </a:pPr>
            </a:p>
            <a:p>
              <a:pPr algn="ctr">
                <a:lnSpc>
                  <a:spcPts val="2266"/>
                </a:lnSpc>
              </a:pPr>
            </a:p>
          </p:txBody>
        </p:sp>
      </p:grpSp>
      <p:grpSp>
        <p:nvGrpSpPr>
          <p:cNvPr id="6" name="Group 6"/>
          <p:cNvGrpSpPr/>
          <p:nvPr/>
        </p:nvGrpSpPr>
        <p:grpSpPr>
          <a:xfrm>
            <a:off x="4004966" y="3220413"/>
            <a:ext cx="7893615" cy="1413565"/>
            <a:chOff x="0" y="0"/>
            <a:chExt cx="812800" cy="879231"/>
          </a:xfrm>
        </p:grpSpPr>
        <p:sp>
          <p:nvSpPr>
            <p:cNvPr id="7" name="Freeform 7"/>
            <p:cNvSpPr/>
            <p:nvPr/>
          </p:nvSpPr>
          <p:spPr>
            <a:xfrm>
              <a:off x="0" y="0"/>
              <a:ext cx="812800" cy="812800"/>
            </a:xfrm>
            <a:custGeom>
              <a:avLst/>
              <a:rect l="l" t="t" r="r" b="b"/>
              <a:pathLst>
                <a:path w="812800" h="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02B676"/>
            </a:solidFill>
          </p:spPr>
          <p:txBody>
            <a:bodyPr/>
            <a:lstStyle/>
            <a:p/>
          </p:txBody>
        </p:sp>
        <p:sp>
          <p:nvSpPr>
            <p:cNvPr id="8" name="TextBox 8"/>
            <p:cNvSpPr txBox="1"/>
            <p:nvPr/>
          </p:nvSpPr>
          <p:spPr>
            <a:xfrm>
              <a:off x="0" y="197783"/>
              <a:ext cx="812800" cy="681448"/>
            </a:xfrm>
            <a:prstGeom prst="rect">
              <a:avLst/>
            </a:prstGeom>
          </p:spPr>
          <p:txBody>
            <a:bodyPr lIns="50800" tIns="50800" rIns="50800" bIns="50800" rtlCol="0" anchor="ctr"/>
            <a:lstStyle/>
            <a:p>
              <a:pPr algn="ctr">
                <a:lnSpc>
                  <a:spcPts val="5150"/>
                </a:lnSpc>
              </a:pPr>
              <a:r>
                <a:rPr lang="en-US" sz="5000" spc="355" dirty="0">
                  <a:solidFill>
                    <a:srgbClr val="FDF8F8"/>
                  </a:solidFill>
                  <a:latin typeface="Cheddar" charset="-94" panose="020B0604020202020204"/>
                  <a:ea typeface="Cheddar" charset="-94" panose="020B0604020202020204"/>
                  <a:cs typeface="Cheddar" charset="-94" panose="020B0604020202020204"/>
                  <a:sym typeface="Cheddar" charset="-94" panose="020B0604020202020204"/>
                </a:rPr>
                <a:t>MODEL ÖNCESİ HAZIRLIK</a:t>
              </a:r>
            </a:p>
            <a:p>
              <a:pPr algn="ctr">
                <a:lnSpc>
                  <a:spcPts val="5150"/>
                </a:lnSpc>
              </a:pPr>
              <a:endParaRPr lang="en-US" sz="5000" spc="355" dirty="0">
                <a:solidFill>
                  <a:srgbClr val="FDF8F8"/>
                </a:solidFill>
                <a:latin typeface="Cheddar" charset="-94" panose="020B0604020202020204"/>
                <a:ea typeface="Cheddar" charset="-94" panose="020B0604020202020204"/>
                <a:cs typeface="Cheddar" charset="-94" panose="020B0604020202020204"/>
                <a:sym typeface="Cheddar" charset="-94" panose="020B0604020202020204"/>
              </a:endParaRPr>
            </a:p>
          </p:txBody>
        </p:sp>
      </p:grpSp>
      <p:sp>
        <p:nvSpPr>
          <p:cNvPr id="15" name="TextBox 15"/>
          <p:cNvSpPr txBox="1"/>
          <p:nvPr/>
        </p:nvSpPr>
        <p:spPr>
          <a:xfrm>
            <a:off x="126330" y="4891966"/>
            <a:ext cx="17951514" cy="4676178"/>
          </a:xfrm>
          <a:prstGeom prst="rect">
            <a:avLst/>
          </a:prstGeom>
        </p:spPr>
        <p:txBody>
          <a:bodyPr wrap="square" lIns="0" tIns="0" rIns="0" bIns="0" rtlCol="0" anchor="t">
            <a:spAutoFit/>
          </a:bodyPr>
          <a:lstStyle/>
          <a:p>
            <a:pPr algn="just">
              <a:lnSpc>
                <a:spcPts val="3080"/>
              </a:lnSpc>
            </a:pPr>
            <a:endParaRPr lang="tr" sz="2800" dirty="0" err="1">
              <a:solidFill>
                <a:srgbClr val="290606"/>
              </a:solidFill>
              <a:ea typeface="Telegraf"/>
              <a:cs typeface="Telegraf"/>
              <a:sym typeface="Telegraf"/>
            </a:endParaRPr>
          </a:p>
          <a:p>
            <a:pPr algn="just">
              <a:lnSpc>
                <a:spcPts val="3080"/>
              </a:lnSpc>
            </a:pPr>
            <a:r>
              <a:rPr lang="tr-TR" sz="2800" dirty="0" err="1">
                <a:solidFill>
                  <a:srgbClr val="290606"/>
                </a:solidFill>
                <a:ea typeface="Telegraf"/>
                <a:cs typeface="Telegraf"/>
                <a:sym typeface="Telegraf"/>
              </a:rPr>
              <a:t>Hiperparametreler</a:t>
            </a:r>
            <a:r>
              <a:rPr lang="tr-TR" sz="2800" dirty="0">
                <a:solidFill>
                  <a:srgbClr val="290606"/>
                </a:solidFill>
                <a:ea typeface="Telegraf"/>
                <a:cs typeface="Telegraf"/>
                <a:sym typeface="Telegraf"/>
              </a:rPr>
              <a:t> tanımlanmıştır; </a:t>
            </a:r>
            <a:r>
              <a:rPr lang="fi-FI" sz="2800" dirty="0">
                <a:solidFill>
                  <a:srgbClr val="290606"/>
                </a:solidFill>
                <a:ea typeface="Telegraf"/>
                <a:cs typeface="Telegraf"/>
                <a:sym typeface="Telegraf"/>
              </a:rPr>
              <a:t>En sık kullanılan</a:t>
            </a:r>
            <a:r>
              <a:rPr lang="fi-FI" sz="2800" b="1" dirty="0">
                <a:solidFill>
                  <a:srgbClr val="290606"/>
                </a:solidFill>
                <a:ea typeface="Telegraf"/>
                <a:cs typeface="Telegraf"/>
                <a:sym typeface="Telegraf"/>
              </a:rPr>
              <a:t> </a:t>
            </a:r>
            <a:r>
              <a:rPr lang="tr-TR" sz="2800" b="1" dirty="0">
                <a:solidFill>
                  <a:srgbClr val="290606"/>
                </a:solidFill>
                <a:ea typeface="Telegraf"/>
                <a:cs typeface="Telegraf"/>
                <a:sym typeface="Telegraf"/>
              </a:rPr>
              <a:t>10</a:t>
            </a:r>
            <a:r>
              <a:rPr lang="fi-FI" sz="2800" b="1" dirty="0">
                <a:solidFill>
                  <a:srgbClr val="290606"/>
                </a:solidFill>
                <a:ea typeface="Telegraf"/>
                <a:cs typeface="Telegraf"/>
                <a:sym typeface="Telegraf"/>
              </a:rPr>
              <a:t>000</a:t>
            </a:r>
            <a:r>
              <a:rPr lang="fi-FI" sz="2800" dirty="0">
                <a:solidFill>
                  <a:srgbClr val="290606"/>
                </a:solidFill>
                <a:ea typeface="Telegraf"/>
                <a:cs typeface="Telegraf"/>
                <a:sym typeface="Telegraf"/>
              </a:rPr>
              <a:t> kelime </a:t>
            </a:r>
            <a:r>
              <a:rPr lang="tr-TR" sz="2800" dirty="0">
                <a:solidFill>
                  <a:srgbClr val="290606"/>
                </a:solidFill>
                <a:ea typeface="Telegraf"/>
                <a:cs typeface="Telegraf"/>
                <a:sym typeface="Telegraf"/>
              </a:rPr>
              <a:t>dikkate alınacak, Metinlerin maksimum uzunluğu 150 kelimeye ayarlanacak, Kelime gömme (</a:t>
            </a:r>
            <a:r>
              <a:rPr lang="tr-TR" sz="2800" dirty="0" err="1">
                <a:solidFill>
                  <a:srgbClr val="290606"/>
                </a:solidFill>
                <a:ea typeface="Telegraf"/>
                <a:cs typeface="Telegraf"/>
                <a:sym typeface="Telegraf"/>
              </a:rPr>
              <a:t>embedding</a:t>
            </a:r>
            <a:r>
              <a:rPr lang="tr-TR" sz="2800" dirty="0">
                <a:solidFill>
                  <a:srgbClr val="290606"/>
                </a:solidFill>
                <a:ea typeface="Telegraf"/>
                <a:cs typeface="Telegraf"/>
                <a:sym typeface="Telegraf"/>
              </a:rPr>
              <a:t>) katmanının boyutu 128 olacak.</a:t>
            </a:r>
          </a:p>
          <a:p>
            <a:pPr algn="just">
              <a:lnSpc>
                <a:spcPts val="3080"/>
              </a:lnSpc>
            </a:pPr>
            <a:endParaRPr lang="tr-TR" sz="2800" dirty="0">
              <a:solidFill>
                <a:srgbClr val="290606"/>
              </a:solidFill>
              <a:ea typeface="Telegraf"/>
              <a:cs typeface="Telegraf"/>
              <a:sym typeface="Telegraf"/>
            </a:endParaRPr>
          </a:p>
          <a:p>
            <a:pPr algn="just">
              <a:lnSpc>
                <a:spcPts val="3080"/>
              </a:lnSpc>
            </a:pPr>
            <a:r>
              <a:rPr lang="tr-TR" sz="2800" dirty="0">
                <a:solidFill>
                  <a:srgbClr val="290606"/>
                </a:solidFill>
                <a:ea typeface="Telegraf"/>
                <a:cs typeface="Telegraf"/>
                <a:sym typeface="Telegraf"/>
              </a:rPr>
              <a:t>Veri Hazırlığı: Eğitim için kullanılan metin verisi (X) ve etiketleri (y).. </a:t>
            </a:r>
            <a:r>
              <a:rPr lang="tr-TR" sz="2800" dirty="0" err="1">
                <a:solidFill>
                  <a:srgbClr val="290606"/>
                </a:solidFill>
                <a:ea typeface="Telegraf"/>
                <a:cs typeface="Telegraf"/>
                <a:sym typeface="Telegraf"/>
              </a:rPr>
              <a:t>Tokenizer</a:t>
            </a:r>
            <a:r>
              <a:rPr lang="tr-TR" sz="2800" dirty="0">
                <a:solidFill>
                  <a:srgbClr val="290606"/>
                </a:solidFill>
                <a:ea typeface="Telegraf"/>
                <a:cs typeface="Telegraf"/>
                <a:sym typeface="Telegraf"/>
              </a:rPr>
              <a:t> kullanımı, Dizilerin sıfırlarla doldurulması (</a:t>
            </a:r>
            <a:r>
              <a:rPr lang="tr-TR" sz="2800" dirty="0" err="1">
                <a:solidFill>
                  <a:srgbClr val="290606"/>
                </a:solidFill>
                <a:ea typeface="Telegraf"/>
                <a:cs typeface="Telegraf"/>
                <a:sym typeface="Telegraf"/>
              </a:rPr>
              <a:t>padding</a:t>
            </a:r>
            <a:r>
              <a:rPr lang="tr-TR" sz="2800" dirty="0">
                <a:solidFill>
                  <a:srgbClr val="290606"/>
                </a:solidFill>
                <a:ea typeface="Telegraf"/>
                <a:cs typeface="Telegraf"/>
                <a:sym typeface="Telegraf"/>
              </a:rPr>
              <a:t>).</a:t>
            </a:r>
          </a:p>
          <a:p>
            <a:pPr algn="just">
              <a:lnSpc>
                <a:spcPts val="3080"/>
              </a:lnSpc>
            </a:pPr>
            <a:endParaRPr lang="tr-TR" sz="2800" dirty="0">
              <a:solidFill>
                <a:srgbClr val="290606"/>
              </a:solidFill>
              <a:ea typeface="Telegraf"/>
              <a:cs typeface="Telegraf"/>
              <a:sym typeface="Telegraf"/>
            </a:endParaRPr>
          </a:p>
          <a:p>
            <a:pPr algn="just">
              <a:lnSpc>
                <a:spcPts val="3080"/>
              </a:lnSpc>
            </a:pPr>
            <a:r>
              <a:rPr lang="tr-TR" sz="2800" dirty="0">
                <a:solidFill>
                  <a:srgbClr val="290606"/>
                </a:solidFill>
                <a:ea typeface="Telegraf"/>
                <a:cs typeface="Telegraf"/>
                <a:sym typeface="Telegraf"/>
              </a:rPr>
              <a:t>Etiketlerin (y) </a:t>
            </a:r>
            <a:r>
              <a:rPr lang="tr-TR" sz="2800" dirty="0" err="1">
                <a:solidFill>
                  <a:srgbClr val="290606"/>
                </a:solidFill>
                <a:ea typeface="Telegraf"/>
                <a:cs typeface="Telegraf"/>
                <a:sym typeface="Telegraf"/>
              </a:rPr>
              <a:t>One</a:t>
            </a:r>
            <a:r>
              <a:rPr lang="tr-TR" sz="2800" dirty="0">
                <a:solidFill>
                  <a:srgbClr val="290606"/>
                </a:solidFill>
                <a:ea typeface="Telegraf"/>
                <a:cs typeface="Telegraf"/>
                <a:sym typeface="Telegraf"/>
              </a:rPr>
              <a:t>-Hot </a:t>
            </a:r>
            <a:r>
              <a:rPr lang="tr-TR" sz="2800" dirty="0" err="1">
                <a:solidFill>
                  <a:srgbClr val="290606"/>
                </a:solidFill>
                <a:ea typeface="Telegraf"/>
                <a:cs typeface="Telegraf"/>
                <a:sym typeface="Telegraf"/>
              </a:rPr>
              <a:t>Encoding</a:t>
            </a:r>
            <a:r>
              <a:rPr lang="tr-TR" sz="2800" dirty="0">
                <a:solidFill>
                  <a:srgbClr val="290606"/>
                </a:solidFill>
                <a:ea typeface="Telegraf"/>
                <a:cs typeface="Telegraf"/>
                <a:sym typeface="Telegraf"/>
              </a:rPr>
              <a:t> İle Dönüştürülmesi: Etiketler üç sınıfa ayrılmış ve </a:t>
            </a:r>
            <a:r>
              <a:rPr lang="tr-TR" sz="2800" dirty="0" err="1">
                <a:solidFill>
                  <a:srgbClr val="290606"/>
                </a:solidFill>
                <a:ea typeface="Telegraf"/>
                <a:cs typeface="Telegraf"/>
                <a:sym typeface="Telegraf"/>
              </a:rPr>
              <a:t>one</a:t>
            </a:r>
            <a:r>
              <a:rPr lang="tr-TR" sz="2800" dirty="0">
                <a:solidFill>
                  <a:srgbClr val="290606"/>
                </a:solidFill>
                <a:ea typeface="Telegraf"/>
                <a:cs typeface="Telegraf"/>
                <a:sym typeface="Telegraf"/>
              </a:rPr>
              <a:t>-hot </a:t>
            </a:r>
            <a:r>
              <a:rPr lang="tr-TR" sz="2800" dirty="0" err="1">
                <a:solidFill>
                  <a:srgbClr val="290606"/>
                </a:solidFill>
                <a:ea typeface="Telegraf"/>
                <a:cs typeface="Telegraf"/>
                <a:sym typeface="Telegraf"/>
              </a:rPr>
              <a:t>encoding</a:t>
            </a:r>
            <a:r>
              <a:rPr lang="tr-TR" sz="2800" dirty="0">
                <a:solidFill>
                  <a:srgbClr val="290606"/>
                </a:solidFill>
                <a:ea typeface="Telegraf"/>
                <a:cs typeface="Telegraf"/>
                <a:sym typeface="Telegraf"/>
              </a:rPr>
              <a:t> ile sayısal vektörlere dönüştürülmüş.</a:t>
            </a:r>
          </a:p>
          <a:p>
            <a:pPr algn="just">
              <a:lnSpc>
                <a:spcPts val="3080"/>
              </a:lnSpc>
            </a:pPr>
            <a:endParaRPr lang="tr-TR" sz="2800" dirty="0">
              <a:solidFill>
                <a:srgbClr val="290606"/>
              </a:solidFill>
              <a:ea typeface="Telegraf"/>
              <a:cs typeface="Telegraf"/>
              <a:sym typeface="Telegraf"/>
            </a:endParaRPr>
          </a:p>
          <a:p>
            <a:pPr algn="just">
              <a:lnSpc>
                <a:spcPts val="3080"/>
              </a:lnSpc>
            </a:pPr>
            <a:endParaRPr lang="tr-TR" sz="2800" dirty="0">
              <a:solidFill>
                <a:srgbClr val="290606"/>
              </a:solidFill>
              <a:ea typeface="Telegraf"/>
              <a:cs typeface="Telegraf"/>
              <a:sym typeface="Telegraf"/>
            </a:endParaRPr>
          </a:p>
          <a:p>
            <a:pPr algn="l">
              <a:lnSpc>
                <a:spcPts val="3080"/>
              </a:lnSpc>
            </a:pPr>
            <a:endParaRPr lang="tr-TR" sz="2000" dirty="0">
              <a:solidFill>
                <a:srgbClr val="290606"/>
              </a:solidFill>
              <a:latin typeface="Telegraf"/>
              <a:ea typeface="Telegraf"/>
              <a:cs typeface="Telegraf"/>
              <a:sym typeface="Telegraf"/>
            </a:endParaRPr>
          </a:p>
        </p:txBody>
      </p:sp>
      <p:sp>
        <p:nvSpPr>
          <p:cNvPr id="21" name="TextBox 2"/>
          <p:cNvSpPr txBox="1"/>
          <p:nvPr/>
        </p:nvSpPr>
        <p:spPr>
          <a:xfrm>
            <a:off x="457200" y="342900"/>
            <a:ext cx="11430000" cy="1795363"/>
          </a:xfrm>
          <a:prstGeom prst="rect">
            <a:avLst/>
          </a:prstGeom>
        </p:spPr>
        <p:txBody>
          <a:bodyPr wrap="square"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DERİN ÖĞRENME İLE 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pic>
        <p:nvPicPr>
          <p:cNvPr id="22" name="Resim 21"/>
          <p:cNvPicPr>
            <a:picLocks noChangeAspect="1"/>
          </p:cNvPicPr>
          <p:nvPr/>
        </p:nvPicPr>
        <p:blipFill>
          <a:blip r:embed="rId1"/>
          <a:srcRect/>
          <a:stretch>
            <a:fillRect/>
          </a:stretch>
        </p:blipFill>
        <p:spPr>
          <a:xfrm>
            <a:off x="12344400" y="419099"/>
            <a:ext cx="5257800" cy="3380471"/>
          </a:xfrm>
          <a:prstGeom prst="rect">
            <a:avLst/>
          </a:prstGeom>
        </p:spPr>
      </p:pic>
      <p:sp>
        <p:nvSpPr>
          <p:cNvPr id="23" name="TextBox 39"/>
          <p:cNvSpPr txBox="1"/>
          <p:nvPr/>
        </p:nvSpPr>
        <p:spPr>
          <a:xfrm>
            <a:off x="-20782" y="2075344"/>
            <a:ext cx="11222182" cy="830997"/>
          </a:xfrm>
          <a:prstGeom prst="rect">
            <a:avLst/>
          </a:prstGeom>
        </p:spPr>
        <p:txBody>
          <a:bodyPr wrap="square" lIns="0" tIns="0" rIns="0" bIns="0" rtlCol="0" anchor="t">
            <a:spAutoFit/>
          </a:bodyPr>
          <a:lstStyle/>
          <a:p>
            <a:pPr algn="ctr"/>
            <a:r>
              <a:rPr lang="tr-TR"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rPr>
              <a:t>LSTM TABANLI RNN  MODELİ</a:t>
            </a:r>
            <a:endParaRPr lang="en-US"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387927" y="1409342"/>
            <a:ext cx="3955473" cy="8583090"/>
            <a:chOff x="0" y="0"/>
            <a:chExt cx="1235036" cy="1434426"/>
          </a:xfrm>
        </p:grpSpPr>
        <p:sp>
          <p:nvSpPr>
            <p:cNvPr id="4" name="Freeform 4"/>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02B676"/>
            </a:solidFill>
          </p:spPr>
          <p:txBody>
            <a:bodyPr/>
            <a:lstStyle/>
            <a:p/>
          </p:txBody>
        </p:sp>
        <p:sp>
          <p:nvSpPr>
            <p:cNvPr id="5" name="TextBox 5"/>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6" name="Group 6"/>
          <p:cNvGrpSpPr/>
          <p:nvPr/>
        </p:nvGrpSpPr>
        <p:grpSpPr>
          <a:xfrm>
            <a:off x="5143364" y="1407302"/>
            <a:ext cx="4561929" cy="8384398"/>
            <a:chOff x="0" y="0"/>
            <a:chExt cx="1235036" cy="1434426"/>
          </a:xfrm>
        </p:grpSpPr>
        <p:sp>
          <p:nvSpPr>
            <p:cNvPr id="7" name="Freeform 7"/>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7562B"/>
            </a:solidFill>
          </p:spPr>
          <p:txBody>
            <a:bodyPr/>
            <a:lstStyle/>
            <a:p/>
          </p:txBody>
        </p:sp>
        <p:sp>
          <p:nvSpPr>
            <p:cNvPr id="8" name="TextBox 8"/>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12" name="Group 12"/>
          <p:cNvGrpSpPr/>
          <p:nvPr/>
        </p:nvGrpSpPr>
        <p:grpSpPr>
          <a:xfrm>
            <a:off x="587284" y="1565670"/>
            <a:ext cx="4219643" cy="8149829"/>
            <a:chOff x="0" y="0"/>
            <a:chExt cx="1235036" cy="1434426"/>
          </a:xfrm>
        </p:grpSpPr>
        <p:sp>
          <p:nvSpPr>
            <p:cNvPr id="13" name="Freeform 13"/>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14" name="TextBox 14"/>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sp>
        <p:nvSpPr>
          <p:cNvPr id="15" name="TextBox 15"/>
          <p:cNvSpPr txBox="1"/>
          <p:nvPr/>
        </p:nvSpPr>
        <p:spPr>
          <a:xfrm>
            <a:off x="132390" y="1889917"/>
            <a:ext cx="5430982" cy="512961"/>
          </a:xfrm>
          <a:prstGeom prst="rect">
            <a:avLst/>
          </a:prstGeom>
        </p:spPr>
        <p:txBody>
          <a:bodyPr wrap="square" lIns="0" tIns="0" rIns="0" bIns="0" rtlCol="0" anchor="t">
            <a:spAutoFit/>
          </a:bodyPr>
          <a:lstStyle/>
          <a:p>
            <a:pPr algn="ctr">
              <a:lnSpc>
                <a:spcPts val="3999"/>
              </a:lnSpc>
            </a:pPr>
            <a:r>
              <a:rPr lang="tr-TR"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MODELİN TA</a:t>
            </a:r>
            <a:r>
              <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N</a:t>
            </a:r>
            <a:r>
              <a:rPr lang="tr-TR"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IMLANMASI</a:t>
            </a:r>
            <a:endPar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16" name="Group 16"/>
          <p:cNvGrpSpPr/>
          <p:nvPr/>
        </p:nvGrpSpPr>
        <p:grpSpPr>
          <a:xfrm>
            <a:off x="5385194" y="1578102"/>
            <a:ext cx="4561929" cy="7908798"/>
            <a:chOff x="0" y="0"/>
            <a:chExt cx="1235036" cy="1434426"/>
          </a:xfrm>
        </p:grpSpPr>
        <p:sp>
          <p:nvSpPr>
            <p:cNvPr id="17" name="Freeform 17"/>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18" name="TextBox 18"/>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sp>
        <p:nvSpPr>
          <p:cNvPr id="19" name="TextBox 19"/>
          <p:cNvSpPr txBox="1"/>
          <p:nvPr/>
        </p:nvSpPr>
        <p:spPr>
          <a:xfrm>
            <a:off x="5544650" y="2024695"/>
            <a:ext cx="4160643" cy="512961"/>
          </a:xfrm>
          <a:prstGeom prst="rect">
            <a:avLst/>
          </a:prstGeom>
        </p:spPr>
        <p:txBody>
          <a:bodyPr lIns="0" tIns="0" rIns="0" bIns="0" rtlCol="0" anchor="t">
            <a:spAutoFit/>
          </a:bodyPr>
          <a:lstStyle/>
          <a:p>
            <a:pPr algn="ctr">
              <a:lnSpc>
                <a:spcPts val="3999"/>
              </a:lnSpc>
            </a:pPr>
            <a:r>
              <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MODEL</a:t>
            </a:r>
            <a:r>
              <a:rPr lang="tr-TR"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İN DERLENMESİ</a:t>
            </a:r>
            <a:endPar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27" name="Grup 26"/>
          <p:cNvGrpSpPr/>
          <p:nvPr/>
        </p:nvGrpSpPr>
        <p:grpSpPr>
          <a:xfrm>
            <a:off x="10484475" y="791741"/>
            <a:ext cx="5410200" cy="9550697"/>
            <a:chOff x="10363200" y="1407302"/>
            <a:chExt cx="4803759" cy="5499985"/>
          </a:xfrm>
        </p:grpSpPr>
        <p:grpSp>
          <p:nvGrpSpPr>
            <p:cNvPr id="9" name="Group 9"/>
            <p:cNvGrpSpPr/>
            <p:nvPr/>
          </p:nvGrpSpPr>
          <p:grpSpPr>
            <a:xfrm>
              <a:off x="10363200" y="1407302"/>
              <a:ext cx="4561929" cy="5298426"/>
              <a:chOff x="0" y="0"/>
              <a:chExt cx="1235036" cy="1434426"/>
            </a:xfrm>
          </p:grpSpPr>
          <p:sp>
            <p:nvSpPr>
              <p:cNvPr id="10" name="Freeform 10"/>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EC801"/>
              </a:solidFill>
            </p:spPr>
            <p:txBody>
              <a:bodyPr/>
              <a:lstStyle/>
              <a:p/>
            </p:txBody>
          </p:sp>
          <p:sp>
            <p:nvSpPr>
              <p:cNvPr id="11" name="TextBox 11"/>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20" name="Group 20"/>
            <p:cNvGrpSpPr/>
            <p:nvPr/>
          </p:nvGrpSpPr>
          <p:grpSpPr>
            <a:xfrm>
              <a:off x="10605030" y="1608861"/>
              <a:ext cx="4561929" cy="5298426"/>
              <a:chOff x="0" y="0"/>
              <a:chExt cx="1235036" cy="1434426"/>
            </a:xfrm>
          </p:grpSpPr>
          <p:sp>
            <p:nvSpPr>
              <p:cNvPr id="21" name="Freeform 21"/>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22" name="TextBox 22"/>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sp>
        <p:nvSpPr>
          <p:cNvPr id="23" name="TextBox 23"/>
          <p:cNvSpPr txBox="1"/>
          <p:nvPr/>
        </p:nvSpPr>
        <p:spPr>
          <a:xfrm>
            <a:off x="10678761" y="1519510"/>
            <a:ext cx="4160643" cy="512961"/>
          </a:xfrm>
          <a:prstGeom prst="rect">
            <a:avLst/>
          </a:prstGeom>
        </p:spPr>
        <p:txBody>
          <a:bodyPr lIns="0" tIns="0" rIns="0" bIns="0" rtlCol="0" anchor="t">
            <a:spAutoFit/>
          </a:bodyPr>
          <a:lstStyle/>
          <a:p>
            <a:pPr algn="ctr">
              <a:lnSpc>
                <a:spcPts val="3999"/>
              </a:lnSpc>
            </a:pPr>
            <a:r>
              <a:rPr lang="en-US" sz="3999"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Eğitim</a:t>
            </a:r>
            <a:r>
              <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a:t>
            </a:r>
            <a:r>
              <a:rPr lang="en-US" sz="3999"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Süreci</a:t>
            </a:r>
            <a:endPar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24" name="TextBox 24"/>
          <p:cNvSpPr txBox="1"/>
          <p:nvPr/>
        </p:nvSpPr>
        <p:spPr>
          <a:xfrm>
            <a:off x="533400" y="2754447"/>
            <a:ext cx="3884418" cy="4616648"/>
          </a:xfrm>
          <a:prstGeom prst="rect">
            <a:avLst/>
          </a:prstGeom>
        </p:spPr>
        <p:txBody>
          <a:bodyPr lIns="0" tIns="0" rIns="0" bIns="0" rtlCol="0" anchor="t">
            <a:spAutoFit/>
          </a:bodyPr>
          <a:lstStyle/>
          <a:p>
            <a:pPr marL="561345" lvl="1" indent="-280673" algn="ctr">
              <a:lnSpc>
                <a:spcPts val="3640"/>
              </a:lnSpc>
              <a:buFont typeface="Arial" pitchFamily="34" charset="0" panose="020B0604020202020204"/>
              <a:buChar char="•"/>
            </a:pPr>
            <a:r>
              <a:rPr lang="en-US" sz="2600" dirty="0">
                <a:solidFill>
                  <a:srgbClr val="290606"/>
                </a:solidFill>
                <a:latin typeface="Telegraf"/>
                <a:ea typeface="Telegraf"/>
                <a:cs typeface="Telegraf"/>
                <a:sym typeface="Telegraf"/>
              </a:rPr>
              <a:t>Sequential API </a:t>
            </a:r>
            <a:r>
              <a:rPr lang="tr-TR" sz="2600" dirty="0">
                <a:solidFill>
                  <a:srgbClr val="290606"/>
                </a:solidFill>
                <a:latin typeface="Telegraf"/>
                <a:ea typeface="Telegraf"/>
                <a:cs typeface="Telegraf"/>
                <a:sym typeface="Telegraf"/>
              </a:rPr>
              <a:t>ile</a:t>
            </a:r>
            <a:r>
              <a:rPr lang="en-US" sz="2600" dirty="0">
                <a:solidFill>
                  <a:srgbClr val="290606"/>
                </a:solidFill>
                <a:latin typeface="Telegraf"/>
                <a:ea typeface="Telegraf"/>
                <a:cs typeface="Telegraf"/>
                <a:sym typeface="Telegraf"/>
              </a:rPr>
              <a:t> </a:t>
            </a:r>
            <a:r>
              <a:rPr lang="tr-TR" sz="2600" dirty="0">
                <a:solidFill>
                  <a:srgbClr val="290606"/>
                </a:solidFill>
                <a:latin typeface="Telegraf"/>
                <a:ea typeface="Telegraf"/>
                <a:cs typeface="Telegraf"/>
                <a:sym typeface="Telegraf"/>
              </a:rPr>
              <a:t>katmanlar sıralı bir şekilde eklenerek derin öğrenme modeli oluşturulmuştur. </a:t>
            </a:r>
            <a:r>
              <a:rPr lang="tr-TR" sz="2600" dirty="0" err="1">
                <a:solidFill>
                  <a:srgbClr val="290606"/>
                </a:solidFill>
                <a:latin typeface="Telegraf"/>
                <a:ea typeface="Telegraf"/>
                <a:cs typeface="Telegraf"/>
                <a:sym typeface="Telegraf"/>
              </a:rPr>
              <a:t>Embedding</a:t>
            </a:r>
            <a:r>
              <a:rPr lang="tr-TR" sz="2600" dirty="0">
                <a:solidFill>
                  <a:srgbClr val="290606"/>
                </a:solidFill>
                <a:latin typeface="Telegraf"/>
                <a:ea typeface="Telegraf"/>
                <a:cs typeface="Telegraf"/>
                <a:sym typeface="Telegraf"/>
              </a:rPr>
              <a:t> Katmanı, </a:t>
            </a:r>
            <a:r>
              <a:rPr lang="tr-TR" sz="2600" dirty="0" err="1">
                <a:solidFill>
                  <a:srgbClr val="290606"/>
                </a:solidFill>
                <a:latin typeface="Telegraf"/>
                <a:ea typeface="Telegraf"/>
                <a:cs typeface="Telegraf"/>
                <a:sym typeface="Telegraf"/>
              </a:rPr>
              <a:t>Bidirectional</a:t>
            </a:r>
            <a:r>
              <a:rPr lang="tr-TR" sz="2600" dirty="0">
                <a:solidFill>
                  <a:srgbClr val="290606"/>
                </a:solidFill>
                <a:latin typeface="Telegraf"/>
                <a:ea typeface="Telegraf"/>
                <a:cs typeface="Telegraf"/>
                <a:sym typeface="Telegraf"/>
              </a:rPr>
              <a:t>(LSTM), </a:t>
            </a:r>
            <a:r>
              <a:rPr lang="tr-TR" sz="2600" dirty="0" err="1">
                <a:solidFill>
                  <a:srgbClr val="290606"/>
                </a:solidFill>
                <a:latin typeface="Telegraf"/>
                <a:ea typeface="Telegraf"/>
                <a:cs typeface="Telegraf"/>
                <a:sym typeface="Telegraf"/>
              </a:rPr>
              <a:t>BatchNormalization</a:t>
            </a:r>
            <a:r>
              <a:rPr lang="tr-TR" sz="2600" dirty="0">
                <a:solidFill>
                  <a:srgbClr val="290606"/>
                </a:solidFill>
                <a:latin typeface="Telegraf"/>
                <a:ea typeface="Telegraf"/>
                <a:cs typeface="Telegraf"/>
                <a:sym typeface="Telegraf"/>
              </a:rPr>
              <a:t>, </a:t>
            </a:r>
            <a:r>
              <a:rPr lang="tr-TR" sz="2600" dirty="0" err="1">
                <a:solidFill>
                  <a:srgbClr val="290606"/>
                </a:solidFill>
                <a:latin typeface="Telegraf"/>
                <a:ea typeface="Telegraf"/>
                <a:cs typeface="Telegraf"/>
                <a:sym typeface="Telegraf"/>
              </a:rPr>
              <a:t>Dropout</a:t>
            </a:r>
            <a:r>
              <a:rPr lang="tr-TR" sz="2600" dirty="0">
                <a:solidFill>
                  <a:srgbClr val="290606"/>
                </a:solidFill>
                <a:latin typeface="Telegraf"/>
                <a:ea typeface="Telegraf"/>
                <a:cs typeface="Telegraf"/>
                <a:sym typeface="Telegraf"/>
              </a:rPr>
              <a:t>(0.4), Dense.</a:t>
            </a:r>
            <a:endParaRPr lang="en-US" sz="2600" dirty="0">
              <a:solidFill>
                <a:srgbClr val="290606"/>
              </a:solidFill>
              <a:latin typeface="Telegraf"/>
              <a:ea typeface="Telegraf"/>
              <a:cs typeface="Telegraf"/>
              <a:sym typeface="Telegraf"/>
            </a:endParaRPr>
          </a:p>
        </p:txBody>
      </p:sp>
      <p:sp>
        <p:nvSpPr>
          <p:cNvPr id="25" name="TextBox 25"/>
          <p:cNvSpPr txBox="1"/>
          <p:nvPr/>
        </p:nvSpPr>
        <p:spPr>
          <a:xfrm>
            <a:off x="5385193" y="2796954"/>
            <a:ext cx="4160643" cy="5050934"/>
          </a:xfrm>
          <a:prstGeom prst="rect">
            <a:avLst/>
          </a:prstGeom>
        </p:spPr>
        <p:txBody>
          <a:bodyPr lIns="0" tIns="0" rIns="0" bIns="0" rtlCol="0" anchor="t">
            <a:spAutoFit/>
          </a:bodyPr>
          <a:lstStyle/>
          <a:p>
            <a:pPr marL="561341" lvl="1" indent="-280670" algn="ctr">
              <a:lnSpc>
                <a:spcPts val="3640"/>
              </a:lnSpc>
              <a:buFont typeface="Arial" pitchFamily="34" charset="0" panose="020B0604020202020204"/>
              <a:buChar char="•"/>
            </a:pPr>
            <a:endParaRPr lang="tr-TR" sz="2600" dirty="0">
              <a:solidFill>
                <a:srgbClr val="290606"/>
              </a:solidFill>
              <a:latin typeface="Telegraf"/>
              <a:ea typeface="Telegraf"/>
              <a:cs typeface="Telegraf"/>
              <a:sym typeface="Telegraf"/>
            </a:endParaRPr>
          </a:p>
          <a:p>
            <a:pPr marL="561341" lvl="1" indent="-280670" algn="ctr">
              <a:lnSpc>
                <a:spcPts val="3640"/>
              </a:lnSpc>
              <a:buFont typeface="Arial" pitchFamily="34" charset="0" panose="020B0604020202020204"/>
              <a:buChar char="•"/>
            </a:pPr>
            <a:r>
              <a:rPr lang="en-US" sz="2600" dirty="0">
                <a:solidFill>
                  <a:srgbClr val="290606"/>
                </a:solidFill>
                <a:latin typeface="Telegraf"/>
                <a:ea typeface="Telegraf"/>
                <a:cs typeface="Telegraf"/>
                <a:sym typeface="Telegraf"/>
              </a:rPr>
              <a:t>Adam </a:t>
            </a:r>
            <a:r>
              <a:rPr lang="en-US" sz="2600" dirty="0" err="1">
                <a:solidFill>
                  <a:srgbClr val="290606"/>
                </a:solidFill>
                <a:latin typeface="Telegraf"/>
                <a:ea typeface="Telegraf"/>
                <a:cs typeface="Telegraf"/>
                <a:sym typeface="Telegraf"/>
              </a:rPr>
              <a:t>optimizasyonunu</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kullanarak</a:t>
            </a:r>
            <a:r>
              <a:rPr lang="en-US" sz="2600" dirty="0">
                <a:solidFill>
                  <a:srgbClr val="290606"/>
                </a:solidFill>
                <a:latin typeface="Telegraf"/>
                <a:ea typeface="Telegraf"/>
                <a:cs typeface="Telegraf"/>
                <a:sym typeface="Telegraf"/>
              </a:rPr>
              <a:t>, categorical </a:t>
            </a:r>
            <a:r>
              <a:rPr lang="en-US" sz="2600" dirty="0" err="1">
                <a:solidFill>
                  <a:srgbClr val="290606"/>
                </a:solidFill>
                <a:latin typeface="Telegraf"/>
                <a:ea typeface="Telegraf"/>
                <a:cs typeface="Telegraf"/>
                <a:sym typeface="Telegraf"/>
              </a:rPr>
              <a:t>crossentropy</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kayıp</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fonksiyonunu</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en</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aza</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indirmeye</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çalışırken</a:t>
            </a:r>
            <a:r>
              <a:rPr lang="en-US" sz="2600" dirty="0">
                <a:solidFill>
                  <a:srgbClr val="290606"/>
                </a:solidFill>
                <a:latin typeface="Telegraf"/>
                <a:ea typeface="Telegraf"/>
                <a:cs typeface="Telegraf"/>
                <a:sym typeface="Telegraf"/>
              </a:rPr>
              <a:t>, accuracy </a:t>
            </a:r>
            <a:r>
              <a:rPr lang="en-US" sz="2600" dirty="0" err="1">
                <a:solidFill>
                  <a:srgbClr val="290606"/>
                </a:solidFill>
                <a:latin typeface="Telegraf"/>
                <a:ea typeface="Telegraf"/>
                <a:cs typeface="Telegraf"/>
                <a:sym typeface="Telegraf"/>
              </a:rPr>
              <a:t>metriği</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ile</a:t>
            </a:r>
            <a:r>
              <a:rPr lang="en-US" sz="2600" dirty="0">
                <a:solidFill>
                  <a:srgbClr val="290606"/>
                </a:solidFill>
                <a:latin typeface="Telegraf"/>
                <a:ea typeface="Telegraf"/>
                <a:cs typeface="Telegraf"/>
                <a:sym typeface="Telegraf"/>
              </a:rPr>
              <a:t> de </a:t>
            </a:r>
            <a:r>
              <a:rPr lang="en-US" sz="2600" dirty="0" err="1">
                <a:solidFill>
                  <a:srgbClr val="290606"/>
                </a:solidFill>
                <a:latin typeface="Telegraf"/>
                <a:ea typeface="Telegraf"/>
                <a:cs typeface="Telegraf"/>
                <a:sym typeface="Telegraf"/>
              </a:rPr>
              <a:t>performansı</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sürekli</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olarak</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takip</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edilmektedir</a:t>
            </a:r>
            <a:r>
              <a:rPr lang="en-US" sz="2600" dirty="0">
                <a:solidFill>
                  <a:srgbClr val="290606"/>
                </a:solidFill>
                <a:latin typeface="Telegraf"/>
                <a:ea typeface="Telegraf"/>
                <a:cs typeface="Telegraf"/>
                <a:sym typeface="Telegraf"/>
              </a:rPr>
              <a:t>.</a:t>
            </a:r>
          </a:p>
        </p:txBody>
      </p:sp>
      <p:sp>
        <p:nvSpPr>
          <p:cNvPr id="26" name="TextBox 26"/>
          <p:cNvSpPr txBox="1"/>
          <p:nvPr/>
        </p:nvSpPr>
        <p:spPr>
          <a:xfrm>
            <a:off x="10954928" y="2093566"/>
            <a:ext cx="4667387" cy="6457709"/>
          </a:xfrm>
          <a:prstGeom prst="rect">
            <a:avLst/>
          </a:prstGeom>
        </p:spPr>
        <p:txBody>
          <a:bodyPr wrap="square" lIns="0" tIns="0" rIns="0" bIns="0" rtlCol="0" anchor="t">
            <a:spAutoFit/>
          </a:bodyPr>
          <a:lstStyle/>
          <a:p>
            <a:pPr marL="561345" lvl="1" indent="-280673">
              <a:lnSpc>
                <a:spcPts val="3640"/>
              </a:lnSpc>
              <a:buFont typeface="Arial" pitchFamily="34" charset="0" panose="020B0604020202020204"/>
              <a:buChar char="•"/>
            </a:pPr>
            <a:r>
              <a:rPr lang="en-US" sz="2600" dirty="0" err="1">
                <a:solidFill>
                  <a:srgbClr val="290606"/>
                </a:solidFill>
                <a:latin typeface="Telegraf"/>
                <a:ea typeface="Telegraf"/>
                <a:cs typeface="Telegraf"/>
                <a:sym typeface="Telegraf"/>
              </a:rPr>
              <a:t>Erken</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Durdurma</a:t>
            </a:r>
            <a:r>
              <a:rPr lang="en-US" sz="2600" dirty="0">
                <a:solidFill>
                  <a:srgbClr val="290606"/>
                </a:solidFill>
                <a:latin typeface="Telegraf"/>
                <a:ea typeface="Telegraf"/>
                <a:cs typeface="Telegraf"/>
                <a:sym typeface="Telegraf"/>
              </a:rPr>
              <a:t> (Early Stopping)</a:t>
            </a:r>
            <a:r>
              <a:rPr lang="tr-TR" sz="2600" dirty="0">
                <a:solidFill>
                  <a:srgbClr val="290606"/>
                </a:solidFill>
                <a:latin typeface="Telegraf"/>
                <a:ea typeface="Telegraf"/>
                <a:cs typeface="Telegraf"/>
                <a:sym typeface="Telegraf"/>
              </a:rPr>
              <a:t>:Modelin doğrulama kaybı izlenir. Üst üste 5 </a:t>
            </a:r>
            <a:r>
              <a:rPr lang="tr-TR" sz="2600" dirty="0" err="1">
                <a:solidFill>
                  <a:srgbClr val="290606"/>
                </a:solidFill>
                <a:latin typeface="Telegraf"/>
                <a:ea typeface="Telegraf"/>
                <a:cs typeface="Telegraf"/>
                <a:sym typeface="Telegraf"/>
              </a:rPr>
              <a:t>epoch</a:t>
            </a:r>
            <a:r>
              <a:rPr lang="tr-TR" sz="2600" dirty="0">
                <a:solidFill>
                  <a:srgbClr val="290606"/>
                </a:solidFill>
                <a:latin typeface="Telegraf"/>
                <a:ea typeface="Telegraf"/>
                <a:cs typeface="Telegraf"/>
                <a:sym typeface="Telegraf"/>
              </a:rPr>
              <a:t> boyunca gelişme olmazsa eğitim durdurulur. Eğitim sırasında en iyi ağırlıklar geri yüklenir.</a:t>
            </a:r>
            <a:endParaRPr lang="en-US" sz="2600" dirty="0">
              <a:solidFill>
                <a:srgbClr val="290606"/>
              </a:solidFill>
              <a:latin typeface="Telegraf"/>
              <a:ea typeface="Telegraf"/>
              <a:cs typeface="Telegraf"/>
              <a:sym typeface="Telegraf"/>
            </a:endParaRPr>
          </a:p>
          <a:p>
            <a:pPr marL="561345" lvl="1" indent="-280673">
              <a:lnSpc>
                <a:spcPts val="3640"/>
              </a:lnSpc>
              <a:buFont typeface="Arial" pitchFamily="34" charset="0" panose="020B0604020202020204"/>
              <a:buChar char="•"/>
            </a:pPr>
            <a:r>
              <a:rPr lang="en-US" sz="2600" dirty="0" err="1">
                <a:solidFill>
                  <a:srgbClr val="290606"/>
                </a:solidFill>
                <a:latin typeface="Telegraf"/>
                <a:ea typeface="Telegraf"/>
                <a:cs typeface="Telegraf"/>
                <a:sym typeface="Telegraf"/>
              </a:rPr>
              <a:t>Eğitim</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Parametreleri</a:t>
            </a:r>
            <a:r>
              <a:rPr lang="tr-TR" sz="2600" dirty="0">
                <a:solidFill>
                  <a:srgbClr val="290606"/>
                </a:solidFill>
                <a:latin typeface="Telegraf"/>
                <a:ea typeface="Telegraf"/>
                <a:cs typeface="Telegraf"/>
                <a:sym typeface="Telegraf"/>
              </a:rPr>
              <a:t>: Eğitim 50 </a:t>
            </a:r>
            <a:r>
              <a:rPr lang="tr-TR" sz="2600" dirty="0" err="1">
                <a:solidFill>
                  <a:srgbClr val="290606"/>
                </a:solidFill>
                <a:latin typeface="Telegraf"/>
                <a:ea typeface="Telegraf"/>
                <a:cs typeface="Telegraf"/>
                <a:sym typeface="Telegraf"/>
              </a:rPr>
              <a:t>epoch</a:t>
            </a:r>
            <a:r>
              <a:rPr lang="tr-TR" sz="2600" dirty="0">
                <a:solidFill>
                  <a:srgbClr val="290606"/>
                </a:solidFill>
                <a:latin typeface="Telegraf"/>
                <a:ea typeface="Telegraf"/>
                <a:cs typeface="Telegraf"/>
                <a:sym typeface="Telegraf"/>
              </a:rPr>
              <a:t> ile sınırlandırılmış. Verinin %20'si doğrulama için ayrılır. Dengesiz sınıflar için belirlenen ağırlıklar kullanılmış.</a:t>
            </a:r>
            <a:endParaRPr lang="en-US" sz="2600" dirty="0">
              <a:solidFill>
                <a:srgbClr val="290606"/>
              </a:solidFill>
              <a:latin typeface="Telegraf"/>
              <a:ea typeface="Telegraf"/>
              <a:cs typeface="Telegraf"/>
              <a:sym typeface="Telegraf"/>
            </a:endParaRPr>
          </a:p>
        </p:txBody>
      </p:sp>
      <p:sp>
        <p:nvSpPr>
          <p:cNvPr id="29" name="TextBox 39"/>
          <p:cNvSpPr txBox="1"/>
          <p:nvPr/>
        </p:nvSpPr>
        <p:spPr>
          <a:xfrm>
            <a:off x="76064" y="469856"/>
            <a:ext cx="10134600" cy="830997"/>
          </a:xfrm>
          <a:prstGeom prst="rect">
            <a:avLst/>
          </a:prstGeom>
        </p:spPr>
        <p:txBody>
          <a:bodyPr wrap="square" lIns="0" tIns="0" rIns="0" bIns="0" rtlCol="0" anchor="t">
            <a:spAutoFit/>
          </a:bodyPr>
          <a:lstStyle/>
          <a:p>
            <a:pPr algn="ctr"/>
            <a:r>
              <a:rPr lang="tr-TR"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rPr>
              <a:t>LSTM TABANLI RNN  MODELİ</a:t>
            </a:r>
            <a:endParaRPr lang="en-US"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grpSp>
        <p:nvGrpSpPr>
          <p:cNvPr id="2" name="Group 2"/>
          <p:cNvGrpSpPr/>
          <p:nvPr/>
        </p:nvGrpSpPr>
        <p:grpSpPr>
          <a:xfrm>
            <a:off x="3253028" y="6819900"/>
            <a:ext cx="4214572" cy="3621897"/>
            <a:chOff x="0" y="0"/>
            <a:chExt cx="812800" cy="698500"/>
          </a:xfrm>
        </p:grpSpPr>
        <p:sp>
          <p:nvSpPr>
            <p:cNvPr id="3" name="Freeform 3"/>
            <p:cNvSpPr/>
            <p:nvPr/>
          </p:nvSpPr>
          <p:spPr>
            <a:xfrm>
              <a:off x="0" y="0"/>
              <a:ext cx="812800" cy="698500"/>
            </a:xfrm>
            <a:custGeom>
              <a:av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C97F"/>
            </a:solidFill>
          </p:spPr>
          <p:txBody>
            <a:bodyPr/>
            <a:lstStyle/>
            <a:p/>
          </p:txBody>
        </p:sp>
        <p:sp>
          <p:nvSpPr>
            <p:cNvPr id="4" name="TextBox 4"/>
            <p:cNvSpPr txBox="1"/>
            <p:nvPr/>
          </p:nvSpPr>
          <p:spPr>
            <a:xfrm>
              <a:off x="114300" y="19050"/>
              <a:ext cx="584200" cy="679450"/>
            </a:xfrm>
            <a:prstGeom prst="rect">
              <a:avLst/>
            </a:prstGeom>
          </p:spPr>
          <p:txBody>
            <a:bodyPr lIns="50800" tIns="50800" rIns="50800" bIns="50800" rtlCol="0" anchor="ctr"/>
            <a:lstStyle/>
            <a:p>
              <a:pPr algn="ctr">
                <a:lnSpc>
                  <a:spcPts val="3200"/>
                </a:lnSpc>
              </a:pPr>
              <a:r>
                <a:rPr lang="tr-TR" sz="3200" b="1" dirty="0">
                  <a:solidFill>
                    <a:srgbClr val="000000"/>
                  </a:solidFill>
                  <a:latin typeface="Telegraf Bold" charset="-94" panose="020B0604020202020204"/>
                  <a:ea typeface="Telegraf Bold" charset="-94" panose="020B0604020202020204"/>
                  <a:cs typeface="Telegraf Bold" charset="-94" panose="020B0604020202020204"/>
                  <a:sym typeface="Telegraf Bold" charset="-94" panose="020B0604020202020204"/>
                </a:rPr>
                <a:t>Veri Ön İşleme</a:t>
              </a:r>
              <a:endParaRPr lang="en-US" sz="3200" b="1" dirty="0">
                <a:solidFill>
                  <a:srgbClr val="000000"/>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grpSp>
        <p:nvGrpSpPr>
          <p:cNvPr id="5" name="Group 5"/>
          <p:cNvGrpSpPr/>
          <p:nvPr/>
        </p:nvGrpSpPr>
        <p:grpSpPr>
          <a:xfrm>
            <a:off x="6572983" y="1058605"/>
            <a:ext cx="4214572" cy="3621897"/>
            <a:chOff x="0" y="0"/>
            <a:chExt cx="812800" cy="698500"/>
          </a:xfrm>
        </p:grpSpPr>
        <p:sp>
          <p:nvSpPr>
            <p:cNvPr id="6" name="Freeform 6"/>
            <p:cNvSpPr/>
            <p:nvPr/>
          </p:nvSpPr>
          <p:spPr>
            <a:xfrm>
              <a:off x="0" y="0"/>
              <a:ext cx="812800" cy="698500"/>
            </a:xfrm>
            <a:custGeom>
              <a:av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C97F"/>
            </a:solidFill>
          </p:spPr>
          <p:txBody>
            <a:bodyPr/>
            <a:lstStyle/>
            <a:p/>
          </p:txBody>
        </p:sp>
        <p:sp>
          <p:nvSpPr>
            <p:cNvPr id="7" name="TextBox 7"/>
            <p:cNvSpPr txBox="1"/>
            <p:nvPr/>
          </p:nvSpPr>
          <p:spPr>
            <a:xfrm>
              <a:off x="114300" y="19050"/>
              <a:ext cx="584200" cy="679450"/>
            </a:xfrm>
            <a:prstGeom prst="rect">
              <a:avLst/>
            </a:prstGeom>
          </p:spPr>
          <p:txBody>
            <a:bodyPr lIns="50800" tIns="50800" rIns="50800" bIns="50800" rtlCol="0" anchor="ctr"/>
            <a:lstStyle/>
            <a:p>
              <a:pPr algn="ctr">
                <a:lnSpc>
                  <a:spcPts val="3200"/>
                </a:lnSpc>
              </a:pPr>
              <a:r>
                <a:rPr lang="tr-TR" sz="3200" b="1" dirty="0">
                  <a:solidFill>
                    <a:srgbClr val="000000"/>
                  </a:solidFill>
                  <a:latin typeface="Telegraf Bold" charset="-94" panose="020B0604020202020204"/>
                  <a:ea typeface="Telegraf Bold" charset="-94" panose="020B0604020202020204"/>
                  <a:cs typeface="Telegraf Bold" charset="-94" panose="020B0604020202020204"/>
                  <a:sym typeface="Telegraf Bold" charset="-94" panose="020B0604020202020204"/>
                </a:rPr>
                <a:t>Veri Modelleme</a:t>
              </a:r>
              <a:endParaRPr lang="en-US" sz="3200" b="1" dirty="0">
                <a:solidFill>
                  <a:srgbClr val="000000"/>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grpSp>
        <p:nvGrpSpPr>
          <p:cNvPr id="8" name="Group 8"/>
          <p:cNvGrpSpPr/>
          <p:nvPr/>
        </p:nvGrpSpPr>
        <p:grpSpPr>
          <a:xfrm>
            <a:off x="0" y="4914900"/>
            <a:ext cx="4214572" cy="3621897"/>
            <a:chOff x="0" y="0"/>
            <a:chExt cx="812800" cy="698500"/>
          </a:xfrm>
        </p:grpSpPr>
        <p:sp>
          <p:nvSpPr>
            <p:cNvPr id="9" name="Freeform 9"/>
            <p:cNvSpPr/>
            <p:nvPr/>
          </p:nvSpPr>
          <p:spPr>
            <a:xfrm>
              <a:off x="0" y="0"/>
              <a:ext cx="812800" cy="698500"/>
            </a:xfrm>
            <a:custGeom>
              <a:av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B676"/>
            </a:solidFill>
          </p:spPr>
          <p:txBody>
            <a:bodyPr/>
            <a:lstStyle/>
            <a:p/>
          </p:txBody>
        </p:sp>
        <p:sp>
          <p:nvSpPr>
            <p:cNvPr id="10" name="TextBox 10"/>
            <p:cNvSpPr txBox="1"/>
            <p:nvPr/>
          </p:nvSpPr>
          <p:spPr>
            <a:xfrm>
              <a:off x="114300" y="19050"/>
              <a:ext cx="584200" cy="679450"/>
            </a:xfrm>
            <a:prstGeom prst="rect">
              <a:avLst/>
            </a:prstGeom>
          </p:spPr>
          <p:txBody>
            <a:bodyPr lIns="50800" tIns="50800" rIns="50800" bIns="50800" rtlCol="0" anchor="ctr"/>
            <a:lstStyle/>
            <a:p>
              <a:pPr algn="ctr">
                <a:lnSpc>
                  <a:spcPts val="3200"/>
                </a:lnSpc>
              </a:pPr>
              <a:r>
                <a:rPr lang="tr-TR" sz="3200"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Veri Toplama</a:t>
              </a:r>
              <a:endParaRPr lang="en-US" sz="3200"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grpSp>
        <p:nvGrpSpPr>
          <p:cNvPr id="11" name="Group 11"/>
          <p:cNvGrpSpPr/>
          <p:nvPr/>
        </p:nvGrpSpPr>
        <p:grpSpPr>
          <a:xfrm>
            <a:off x="6541408" y="4806461"/>
            <a:ext cx="4214572" cy="3621897"/>
            <a:chOff x="0" y="0"/>
            <a:chExt cx="812800" cy="698500"/>
          </a:xfrm>
        </p:grpSpPr>
        <p:sp>
          <p:nvSpPr>
            <p:cNvPr id="12" name="Freeform 12"/>
            <p:cNvSpPr/>
            <p:nvPr/>
          </p:nvSpPr>
          <p:spPr>
            <a:xfrm>
              <a:off x="0" y="0"/>
              <a:ext cx="812800" cy="698500"/>
            </a:xfrm>
            <a:custGeom>
              <a:av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B676"/>
            </a:solidFill>
          </p:spPr>
          <p:txBody>
            <a:bodyPr/>
            <a:lstStyle/>
            <a:p/>
          </p:txBody>
        </p:sp>
        <p:sp>
          <p:nvSpPr>
            <p:cNvPr id="13" name="TextBox 13"/>
            <p:cNvSpPr txBox="1"/>
            <p:nvPr/>
          </p:nvSpPr>
          <p:spPr>
            <a:xfrm>
              <a:off x="114300" y="19050"/>
              <a:ext cx="584200" cy="679450"/>
            </a:xfrm>
            <a:prstGeom prst="rect">
              <a:avLst/>
            </a:prstGeom>
          </p:spPr>
          <p:txBody>
            <a:bodyPr lIns="50800" tIns="50800" rIns="50800" bIns="50800" rtlCol="0" anchor="ctr"/>
            <a:lstStyle/>
            <a:p>
              <a:pPr algn="ctr">
                <a:lnSpc>
                  <a:spcPts val="3200"/>
                </a:lnSpc>
              </a:pPr>
              <a:r>
                <a:rPr lang="tr-TR" sz="3200" b="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Keşifsel</a:t>
              </a:r>
              <a:r>
                <a:rPr lang="tr-TR" sz="3200"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Veri Analizi</a:t>
              </a:r>
              <a:endParaRPr lang="en-US" sz="3200"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grpSp>
        <p:nvGrpSpPr>
          <p:cNvPr id="14" name="Group 14"/>
          <p:cNvGrpSpPr/>
          <p:nvPr/>
        </p:nvGrpSpPr>
        <p:grpSpPr>
          <a:xfrm>
            <a:off x="9829800" y="-728430"/>
            <a:ext cx="4191000" cy="3666391"/>
            <a:chOff x="0" y="-8581"/>
            <a:chExt cx="812800" cy="707081"/>
          </a:xfrm>
        </p:grpSpPr>
        <p:sp>
          <p:nvSpPr>
            <p:cNvPr id="15" name="Freeform 15"/>
            <p:cNvSpPr/>
            <p:nvPr/>
          </p:nvSpPr>
          <p:spPr>
            <a:xfrm>
              <a:off x="0" y="-8581"/>
              <a:ext cx="812800" cy="669109"/>
            </a:xfrm>
            <a:custGeom>
              <a:av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B676"/>
            </a:solidFill>
          </p:spPr>
          <p:txBody>
            <a:bodyPr/>
            <a:lstStyle/>
            <a:p/>
          </p:txBody>
        </p:sp>
        <p:sp>
          <p:nvSpPr>
            <p:cNvPr id="16" name="TextBox 16"/>
            <p:cNvSpPr txBox="1"/>
            <p:nvPr/>
          </p:nvSpPr>
          <p:spPr>
            <a:xfrm>
              <a:off x="114300" y="19050"/>
              <a:ext cx="584200" cy="679450"/>
            </a:xfrm>
            <a:prstGeom prst="rect">
              <a:avLst/>
            </a:prstGeom>
          </p:spPr>
          <p:txBody>
            <a:bodyPr lIns="50800" tIns="50800" rIns="50800" bIns="50800" rtlCol="0" anchor="ctr"/>
            <a:lstStyle/>
            <a:p>
              <a:pPr algn="ctr">
                <a:lnSpc>
                  <a:spcPts val="3200"/>
                </a:lnSpc>
              </a:pPr>
              <a:r>
                <a:rPr lang="tr-TR" sz="3200"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Model </a:t>
              </a:r>
              <a:r>
                <a:rPr lang="tr-TR" sz="2800"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Değerlendirme </a:t>
              </a:r>
              <a:endParaRPr lang="en-US" sz="2800"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grpSp>
        <p:nvGrpSpPr>
          <p:cNvPr id="17" name="Group 17"/>
          <p:cNvGrpSpPr/>
          <p:nvPr/>
        </p:nvGrpSpPr>
        <p:grpSpPr>
          <a:xfrm>
            <a:off x="-6657" y="1181100"/>
            <a:ext cx="4214572" cy="3621897"/>
            <a:chOff x="0" y="0"/>
            <a:chExt cx="812800" cy="698500"/>
          </a:xfrm>
        </p:grpSpPr>
        <p:sp>
          <p:nvSpPr>
            <p:cNvPr id="18" name="Freeform 18"/>
            <p:cNvSpPr/>
            <p:nvPr/>
          </p:nvSpPr>
          <p:spPr>
            <a:xfrm>
              <a:off x="0" y="0"/>
              <a:ext cx="812800" cy="698500"/>
            </a:xfrm>
            <a:custGeom>
              <a:av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C97F"/>
            </a:solidFill>
          </p:spPr>
          <p:txBody>
            <a:bodyPr/>
            <a:lstStyle/>
            <a:p/>
          </p:txBody>
        </p:sp>
        <p:sp>
          <p:nvSpPr>
            <p:cNvPr id="19" name="TextBox 19"/>
            <p:cNvSpPr txBox="1"/>
            <p:nvPr/>
          </p:nvSpPr>
          <p:spPr>
            <a:xfrm>
              <a:off x="114300" y="28575"/>
              <a:ext cx="584200" cy="669925"/>
            </a:xfrm>
            <a:prstGeom prst="rect">
              <a:avLst/>
            </a:prstGeom>
          </p:spPr>
          <p:txBody>
            <a:bodyPr lIns="50800" tIns="50800" rIns="50800" bIns="50800" rtlCol="0" anchor="ctr"/>
            <a:lstStyle/>
            <a:p>
              <a:pPr algn="ctr">
                <a:lnSpc>
                  <a:spcPts val="3199"/>
                </a:lnSpc>
              </a:pPr>
              <a:r>
                <a:rPr lang="tr-TR" sz="3199" b="1" dirty="0">
                  <a:solidFill>
                    <a:srgbClr val="000000"/>
                  </a:solidFill>
                  <a:latin typeface="Telegraf Bold" charset="-94" panose="020B0604020202020204"/>
                  <a:ea typeface="Telegraf Bold" charset="-94" panose="020B0604020202020204"/>
                  <a:cs typeface="Telegraf Bold" charset="-94" panose="020B0604020202020204"/>
                  <a:sym typeface="Telegraf Bold" charset="-94" panose="020B0604020202020204"/>
                </a:rPr>
                <a:t>Problem Tanımı</a:t>
              </a:r>
              <a:endParaRPr lang="en-US" sz="3199" b="1" dirty="0">
                <a:solidFill>
                  <a:srgbClr val="000000"/>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20" name="TextBox 20"/>
          <p:cNvSpPr txBox="1"/>
          <p:nvPr/>
        </p:nvSpPr>
        <p:spPr>
          <a:xfrm>
            <a:off x="76200" y="202954"/>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İŞ AKIŞI</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21" name="Group 5"/>
          <p:cNvGrpSpPr/>
          <p:nvPr/>
        </p:nvGrpSpPr>
        <p:grpSpPr>
          <a:xfrm>
            <a:off x="13076693" y="1100636"/>
            <a:ext cx="4214572" cy="3621897"/>
            <a:chOff x="0" y="0"/>
            <a:chExt cx="812800" cy="698500"/>
          </a:xfrm>
        </p:grpSpPr>
        <p:sp>
          <p:nvSpPr>
            <p:cNvPr id="22" name="Freeform 6"/>
            <p:cNvSpPr/>
            <p:nvPr/>
          </p:nvSpPr>
          <p:spPr>
            <a:xfrm>
              <a:off x="0" y="0"/>
              <a:ext cx="812800" cy="698500"/>
            </a:xfrm>
            <a:custGeom>
              <a:av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C97F"/>
            </a:solidFill>
          </p:spPr>
          <p:txBody>
            <a:bodyPr/>
            <a:lstStyle/>
            <a:p/>
          </p:txBody>
        </p:sp>
        <p:sp>
          <p:nvSpPr>
            <p:cNvPr id="23" name="TextBox 7"/>
            <p:cNvSpPr txBox="1"/>
            <p:nvPr/>
          </p:nvSpPr>
          <p:spPr>
            <a:xfrm>
              <a:off x="114300" y="19050"/>
              <a:ext cx="584200" cy="679450"/>
            </a:xfrm>
            <a:prstGeom prst="rect">
              <a:avLst/>
            </a:prstGeom>
          </p:spPr>
          <p:txBody>
            <a:bodyPr lIns="50800" tIns="50800" rIns="50800" bIns="50800" rtlCol="0" anchor="ctr"/>
            <a:lstStyle/>
            <a:p>
              <a:pPr algn="ctr">
                <a:lnSpc>
                  <a:spcPts val="3200"/>
                </a:lnSpc>
              </a:pPr>
              <a:r>
                <a:rPr lang="tr-TR" sz="3200" b="1" dirty="0">
                  <a:solidFill>
                    <a:srgbClr val="000000"/>
                  </a:solidFill>
                  <a:latin typeface="Telegraf Bold" charset="-94" panose="020B0604020202020204"/>
                  <a:ea typeface="Telegraf Bold" charset="-94" panose="020B0604020202020204"/>
                  <a:cs typeface="Telegraf Bold" charset="-94" panose="020B0604020202020204"/>
                  <a:sym typeface="Telegraf Bold" charset="-94" panose="020B0604020202020204"/>
                </a:rPr>
                <a:t>Sonuçları Yorumlanması</a:t>
              </a:r>
              <a:endParaRPr lang="en-US" sz="3200" b="1" dirty="0">
                <a:solidFill>
                  <a:srgbClr val="000000"/>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grpSp>
        <p:nvGrpSpPr>
          <p:cNvPr id="26" name="Group 2"/>
          <p:cNvGrpSpPr/>
          <p:nvPr/>
        </p:nvGrpSpPr>
        <p:grpSpPr>
          <a:xfrm>
            <a:off x="11853172" y="5506390"/>
            <a:ext cx="5977627" cy="3599510"/>
            <a:chOff x="0" y="0"/>
            <a:chExt cx="5780339" cy="2962718"/>
          </a:xfrm>
        </p:grpSpPr>
        <p:pic>
          <p:nvPicPr>
            <p:cNvPr id="27" name="Picture 3"/>
            <p:cNvPicPr>
              <a:picLocks noChangeAspect="1"/>
            </p:cNvPicPr>
            <p:nvPr/>
          </p:nvPicPr>
          <p:blipFill>
            <a:blip r:embed="rId1"/>
            <a:srcRect t="4439" b="4439"/>
            <a:stretch/>
          </p:blipFill>
          <p:spPr>
            <a:xfrm>
              <a:off x="0" y="0"/>
              <a:ext cx="5780339" cy="2962718"/>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p:bgPr>
    </p:bg>
    <p:spTree>
      <p:nvGrpSpPr>
        <p:cNvPr id="1" name=""/>
        <p:cNvGrpSpPr/>
        <p:nvPr/>
      </p:nvGrpSpPr>
      <p:grpSpPr>
        <a:xfrm>
          <a:off x="0" y="0"/>
          <a:ext cx="0" cy="0"/>
          <a:chOff x="0" y="0"/>
          <a:chExt cx="0" cy="0"/>
        </a:xfrm>
      </p:grpSpPr>
      <p:sp>
        <p:nvSpPr>
          <p:cNvPr id="2" name="Yuvarlatılmış Dikdörtgen 1"/>
          <p:cNvSpPr/>
          <p:nvPr/>
        </p:nvSpPr>
        <p:spPr>
          <a:xfrm>
            <a:off x="914400" y="342900"/>
            <a:ext cx="9220200" cy="1371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6000" dirty="0" smtClean="0"/>
              <a:t>KODLAR</a:t>
            </a:r>
            <a:endParaRPr lang="tr-TR" dirty="0"/>
          </a:p>
        </p:txBody>
      </p:sp>
      <p:pic>
        <p:nvPicPr>
          <p:cNvPr id="3" name="Resim 2"/>
          <p:cNvPicPr>
            <a:picLocks noChangeAspect="1"/>
          </p:cNvPicPr>
          <p:nvPr/>
        </p:nvPicPr>
        <p:blipFill>
          <a:blip r:embed="rId1"/>
          <a:srcRect/>
          <a:stretch>
            <a:fillRect/>
          </a:stretch>
        </p:blipFill>
        <p:spPr>
          <a:xfrm>
            <a:off x="228600" y="2095500"/>
            <a:ext cx="8369851" cy="4191000"/>
          </a:xfrm>
          <a:prstGeom prst="rect">
            <a:avLst/>
          </a:prstGeom>
        </p:spPr>
      </p:pic>
      <p:sp>
        <p:nvSpPr>
          <p:cNvPr id="6" name="Freeform 3"/>
          <p:cNvSpPr/>
          <p:nvPr/>
        </p:nvSpPr>
        <p:spPr>
          <a:xfrm rot="19407244">
            <a:off x="7465357" y="4688762"/>
            <a:ext cx="2266188" cy="1023653"/>
          </a:xfrm>
          <a:custGeom>
            <a:avLst/>
            <a:rect l="l" t="t" r="r" b="b"/>
            <a:pathLst>
              <a:path w="2266188" h="1023653">
                <a:moveTo>
                  <a:pt x="0" y="0"/>
                </a:moveTo>
                <a:lnTo>
                  <a:pt x="2266188" y="0"/>
                </a:lnTo>
                <a:lnTo>
                  <a:pt x="2266188" y="1023653"/>
                </a:lnTo>
                <a:lnTo>
                  <a:pt x="0" y="1023653"/>
                </a:lnTo>
                <a:lnTo>
                  <a:pt x="0" y="0"/>
                </a:lnTo>
                <a:close/>
              </a:path>
            </a:pathLst>
          </a:custGeom>
          <a:blipFill>
            <a:blip r:embed="rId2"/>
            <a:srcRect l="0" t="0" r="0" b="0"/>
            <a:stretch>
              <a:fillRect/>
            </a:stretch>
          </a:blipFill>
        </p:spPr>
        <p:txBody>
          <a:bodyPr/>
          <a:lstStyle/>
          <a:p/>
        </p:txBody>
      </p:sp>
      <p:pic>
        <p:nvPicPr>
          <p:cNvPr id="4" name="Resim 3"/>
          <p:cNvPicPr>
            <a:picLocks noChangeAspect="1"/>
          </p:cNvPicPr>
          <p:nvPr/>
        </p:nvPicPr>
        <p:blipFill>
          <a:blip r:embed="rId3"/>
          <a:srcRect/>
          <a:stretch>
            <a:fillRect/>
          </a:stretch>
        </p:blipFill>
        <p:spPr>
          <a:xfrm>
            <a:off x="9601200" y="2095499"/>
            <a:ext cx="7848600" cy="728395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 4"/>
          <p:cNvGrpSpPr/>
          <p:nvPr/>
        </p:nvGrpSpPr>
        <p:grpSpPr>
          <a:xfrm>
            <a:off x="228600" y="266700"/>
            <a:ext cx="5562600" cy="9601200"/>
            <a:chOff x="10363200" y="1407302"/>
            <a:chExt cx="4803759" cy="5499985"/>
          </a:xfrm>
        </p:grpSpPr>
        <p:grpSp>
          <p:nvGrpSpPr>
            <p:cNvPr id="6" name="Group 9"/>
            <p:cNvGrpSpPr/>
            <p:nvPr/>
          </p:nvGrpSpPr>
          <p:grpSpPr>
            <a:xfrm>
              <a:off x="10363200" y="1407302"/>
              <a:ext cx="4561929" cy="5298426"/>
              <a:chOff x="0" y="0"/>
              <a:chExt cx="1235036" cy="1434426"/>
            </a:xfrm>
          </p:grpSpPr>
          <p:sp>
            <p:nvSpPr>
              <p:cNvPr id="10" name="Freeform 10"/>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EC801"/>
              </a:solidFill>
            </p:spPr>
            <p:txBody>
              <a:bodyPr/>
              <a:lstStyle/>
              <a:p/>
            </p:txBody>
          </p:sp>
          <p:sp>
            <p:nvSpPr>
              <p:cNvPr id="11" name="TextBox 11"/>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7" name="Group 20"/>
            <p:cNvGrpSpPr/>
            <p:nvPr/>
          </p:nvGrpSpPr>
          <p:grpSpPr>
            <a:xfrm>
              <a:off x="10605030" y="1608861"/>
              <a:ext cx="4561929" cy="5298426"/>
              <a:chOff x="0" y="0"/>
              <a:chExt cx="1235036" cy="1434426"/>
            </a:xfrm>
          </p:grpSpPr>
          <p:sp>
            <p:nvSpPr>
              <p:cNvPr id="8" name="Freeform 21"/>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9" name="TextBox 22"/>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sp>
        <p:nvSpPr>
          <p:cNvPr id="2" name="TextBox 2"/>
          <p:cNvSpPr txBox="1"/>
          <p:nvPr/>
        </p:nvSpPr>
        <p:spPr>
          <a:xfrm>
            <a:off x="685800" y="608867"/>
            <a:ext cx="4495800" cy="1354217"/>
          </a:xfrm>
          <a:prstGeom prst="rect">
            <a:avLst/>
          </a:prstGeom>
        </p:spPr>
        <p:txBody>
          <a:bodyPr wrap="square" lIns="0" tIns="0" rIns="0" bIns="0" rtlCol="0" anchor="t">
            <a:spAutoFit/>
          </a:bodyPr>
          <a:lstStyle/>
          <a:p>
            <a:r>
              <a:rPr lang="en-US" sz="4400" spc="342"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Tahmin</a:t>
            </a:r>
            <a:r>
              <a:rPr lang="en-US"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a:t>
            </a:r>
            <a:r>
              <a:rPr lang="en-US" sz="4400" spc="342"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a:t>
            </a:r>
            <a:r>
              <a:rPr lang="en-US"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a:t>
            </a:r>
            <a:r>
              <a:rPr lang="en-US" sz="4400" spc="342"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Değerlendirme</a:t>
            </a:r>
            <a:endParaRPr lang="en-US"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12" name="TextBox 26"/>
          <p:cNvSpPr txBox="1"/>
          <p:nvPr/>
        </p:nvSpPr>
        <p:spPr>
          <a:xfrm>
            <a:off x="603491" y="2095500"/>
            <a:ext cx="5035309" cy="6924973"/>
          </a:xfrm>
          <a:prstGeom prst="rect">
            <a:avLst/>
          </a:prstGeom>
        </p:spPr>
        <p:txBody>
          <a:bodyPr wrap="square" lIns="0" tIns="0" rIns="0" bIns="0" rtlCol="0" anchor="t">
            <a:spAutoFit/>
          </a:bodyPr>
          <a:lstStyle/>
          <a:p>
            <a:pPr marL="561345" lvl="1" indent="-280673">
              <a:lnSpc>
                <a:spcPts val="3640"/>
              </a:lnSpc>
              <a:buFont typeface="Arial" pitchFamily="34" charset="0" panose="020B0604020202020204"/>
              <a:buChar char="•"/>
            </a:pPr>
            <a:r>
              <a:rPr lang="tr-TR" sz="2600" dirty="0" err="1">
                <a:solidFill>
                  <a:srgbClr val="290606"/>
                </a:solidFill>
                <a:latin typeface="Telegraf"/>
                <a:ea typeface="Telegraf"/>
                <a:cs typeface="Telegraf"/>
                <a:sym typeface="Telegraf"/>
              </a:rPr>
              <a:t>Tahmin:X_test_pad</a:t>
            </a:r>
            <a:r>
              <a:rPr lang="tr-TR" sz="2600" dirty="0">
                <a:solidFill>
                  <a:srgbClr val="290606"/>
                </a:solidFill>
                <a:latin typeface="Telegraf"/>
                <a:ea typeface="Telegraf"/>
                <a:cs typeface="Telegraf"/>
                <a:sym typeface="Telegraf"/>
              </a:rPr>
              <a:t> verileriyle model tahminleri </a:t>
            </a:r>
            <a:r>
              <a:rPr lang="tr-TR" sz="2600" dirty="0" err="1">
                <a:solidFill>
                  <a:srgbClr val="290606"/>
                </a:solidFill>
                <a:latin typeface="Telegraf"/>
                <a:ea typeface="Telegraf"/>
                <a:cs typeface="Telegraf"/>
                <a:sym typeface="Telegraf"/>
              </a:rPr>
              <a:t>yapılır.np.argmax:Tahmin</a:t>
            </a:r>
            <a:r>
              <a:rPr lang="tr-TR" sz="2600" dirty="0">
                <a:solidFill>
                  <a:srgbClr val="290606"/>
                </a:solidFill>
                <a:latin typeface="Telegraf"/>
                <a:ea typeface="Telegraf"/>
                <a:cs typeface="Telegraf"/>
                <a:sym typeface="Telegraf"/>
              </a:rPr>
              <a:t> edilen sınıfı seçer (en yüksek olasılığa sahip). Doğruluk Skoru (</a:t>
            </a:r>
            <a:r>
              <a:rPr lang="tr-TR" sz="2600" dirty="0" err="1">
                <a:solidFill>
                  <a:srgbClr val="290606"/>
                </a:solidFill>
                <a:latin typeface="Telegraf"/>
                <a:ea typeface="Telegraf"/>
                <a:cs typeface="Telegraf"/>
                <a:sym typeface="Telegraf"/>
              </a:rPr>
              <a:t>Accuracy</a:t>
            </a:r>
            <a:r>
              <a:rPr lang="tr-TR" sz="2600" dirty="0">
                <a:solidFill>
                  <a:srgbClr val="290606"/>
                </a:solidFill>
                <a:latin typeface="Telegraf"/>
                <a:ea typeface="Telegraf"/>
                <a:cs typeface="Telegraf"/>
                <a:sym typeface="Telegraf"/>
              </a:rPr>
              <a:t>): Test verisiyle gerçek etiketler karşılaştırılarak doğruluk skoru hesaplanır. Detaylı Rapor (</a:t>
            </a:r>
            <a:r>
              <a:rPr lang="tr-TR" sz="2600" dirty="0" err="1">
                <a:solidFill>
                  <a:srgbClr val="290606"/>
                </a:solidFill>
                <a:latin typeface="Telegraf"/>
                <a:ea typeface="Telegraf"/>
                <a:cs typeface="Telegraf"/>
                <a:sym typeface="Telegraf"/>
              </a:rPr>
              <a:t>classification_report</a:t>
            </a:r>
            <a:r>
              <a:rPr lang="tr-TR" sz="2600" dirty="0">
                <a:solidFill>
                  <a:srgbClr val="290606"/>
                </a:solidFill>
                <a:latin typeface="Telegraf"/>
                <a:ea typeface="Telegraf"/>
                <a:cs typeface="Telegraf"/>
                <a:sym typeface="Telegraf"/>
              </a:rPr>
              <a:t>): Her sınıf için doğruluk, kesinlik, çağrı oranı (</a:t>
            </a:r>
            <a:r>
              <a:rPr lang="tr-TR" sz="2600" dirty="0" err="1">
                <a:solidFill>
                  <a:srgbClr val="290606"/>
                </a:solidFill>
                <a:latin typeface="Telegraf"/>
                <a:ea typeface="Telegraf"/>
                <a:cs typeface="Telegraf"/>
                <a:sym typeface="Telegraf"/>
              </a:rPr>
              <a:t>recall</a:t>
            </a:r>
            <a:r>
              <a:rPr lang="tr-TR" sz="2600" dirty="0">
                <a:solidFill>
                  <a:srgbClr val="290606"/>
                </a:solidFill>
                <a:latin typeface="Telegraf"/>
                <a:ea typeface="Telegraf"/>
                <a:cs typeface="Telegraf"/>
                <a:sym typeface="Telegraf"/>
              </a:rPr>
              <a:t>) ve F1 skorları raporlanır. Karmaşıklık Matrisi, </a:t>
            </a:r>
            <a:r>
              <a:rPr lang="tr-TR" sz="2800" dirty="0"/>
              <a:t>ROC AUC Skoru, </a:t>
            </a:r>
            <a:endParaRPr lang="en-US" sz="2600" dirty="0">
              <a:solidFill>
                <a:srgbClr val="290606"/>
              </a:solidFill>
              <a:latin typeface="Telegraf"/>
              <a:ea typeface="Telegraf"/>
              <a:cs typeface="Telegraf"/>
              <a:sym typeface="Telegraf"/>
            </a:endParaRPr>
          </a:p>
        </p:txBody>
      </p:sp>
      <p:sp>
        <p:nvSpPr>
          <p:cNvPr id="13" name="Dikdörtgen 12"/>
          <p:cNvSpPr/>
          <p:nvPr/>
        </p:nvSpPr>
        <p:spPr>
          <a:xfrm>
            <a:off x="6400800" y="685810"/>
            <a:ext cx="11125200" cy="954107"/>
          </a:xfrm>
          <a:prstGeom prst="rect">
            <a:avLst/>
          </a:prstGeom>
        </p:spPr>
        <p:txBody>
          <a:bodyPr wrap="square">
            <a:spAutoFit/>
          </a:bodyPr>
          <a:lstStyle/>
          <a:p>
            <a:pPr algn="just"/>
            <a:r>
              <a:rPr lang="tr-TR" sz="2800" dirty="0"/>
              <a:t>Modelin genel doğruluk seviyesi 80.49 olarak bulunmuştur, ağırlıklı doğruluk % 81 seviyesindedir</a:t>
            </a:r>
            <a:r>
              <a:rPr lang="tr-TR" dirty="0"/>
              <a:t>. </a:t>
            </a:r>
            <a:endParaRPr lang="tr-TR" sz="2400" dirty="0"/>
          </a:p>
        </p:txBody>
      </p:sp>
      <p:pic>
        <p:nvPicPr>
          <p:cNvPr id="5122" name="Picture 2" descr="https://lh7-rt.googleusercontent.com/docsz/AD_4nXfNWiL3ZLpqQhmq_gBVpLBV9sIaCLt4pHPBeIgUs6E9ICyyZID6w3AK8vvCWEXegeQ1VI2jM_VfEL9ekfZdXeSEQIIOZqjM493vOlDFVPszOtmn0CtxQp_A_dL1_evbwkbphl6QgQ?key=D-r1oc-3R7i7GWct4H1qnCK-"/>
          <p:cNvPicPr>
            <a:picLocks noChangeAspect="1" noChangeArrowheads="1"/>
          </p:cNvPicPr>
          <p:nvPr/>
        </p:nvPicPr>
        <p:blipFill>
          <a:blip r:embed="rId1"/>
          <a:srcRect/>
          <a:stretch>
            <a:fillRect/>
          </a:stretch>
        </p:blipFill>
        <p:spPr bwMode="auto">
          <a:xfrm>
            <a:off x="7391400" y="1647537"/>
            <a:ext cx="7391400" cy="3044962"/>
          </a:xfrm>
          <a:prstGeom prst="rect">
            <a:avLst/>
          </a:prstGeom>
          <a:noFill/>
        </p:spPr>
      </p:pic>
      <p:sp>
        <p:nvSpPr>
          <p:cNvPr id="3" name="Dikdörtgen 2"/>
          <p:cNvSpPr/>
          <p:nvPr/>
        </p:nvSpPr>
        <p:spPr>
          <a:xfrm>
            <a:off x="6248400" y="4957821"/>
            <a:ext cx="11430000" cy="1815882"/>
          </a:xfrm>
          <a:prstGeom prst="rect">
            <a:avLst/>
          </a:prstGeom>
        </p:spPr>
        <p:txBody>
          <a:bodyPr wrap="square">
            <a:spAutoFit/>
          </a:bodyPr>
          <a:lstStyle/>
          <a:p>
            <a:pPr algn="just"/>
            <a:r>
              <a:rPr lang="tr-TR" sz="2800" dirty="0">
                <a:solidFill>
                  <a:srgbClr val="000000"/>
                </a:solidFill>
                <a:ea typeface="SimSun-ExtB" pitchFamily="49" charset="-122" panose="02010609060101010101"/>
              </a:rPr>
              <a:t>Bu modelde bazı oynamalar yaparak ve sınıf ağırlıklarını veride az temsil edilen sınıfa büyük ağırlık, veri setinde örnek sayısı fazla olan sınıfa düşük ağırlık vererek ve bazı değerlerde değişiklikler yaparak tasarladığımız ikinci modelde </a:t>
            </a:r>
            <a:r>
              <a:rPr lang="tr-TR" sz="2800" dirty="0" err="1">
                <a:solidFill>
                  <a:srgbClr val="000000"/>
                </a:solidFill>
                <a:ea typeface="SimSun-ExtB" pitchFamily="49" charset="-122" panose="02010609060101010101"/>
              </a:rPr>
              <a:t>accuracy</a:t>
            </a:r>
            <a:r>
              <a:rPr lang="tr-TR" sz="2800" dirty="0">
                <a:solidFill>
                  <a:srgbClr val="000000"/>
                </a:solidFill>
                <a:ea typeface="SimSun-ExtB" pitchFamily="49" charset="-122" panose="02010609060101010101"/>
              </a:rPr>
              <a:t> değeri ilk modelden yaklaşık 0.7 puan daha düşük çıkmıştır.</a:t>
            </a:r>
            <a:endParaRPr lang="tr-TR" sz="2800" dirty="0">
              <a:ea typeface="SimSun-ExtB" pitchFamily="49" charset="-122" panose="02010609060101010101"/>
            </a:endParaRPr>
          </a:p>
        </p:txBody>
      </p:sp>
      <p:pic>
        <p:nvPicPr>
          <p:cNvPr id="5124" name="Picture 4" descr="https://lh7-rt.googleusercontent.com/docsz/AD_4nXfbrXwTJbyeSfQBuFV5OKmgB60SawgCk8nHWtyw2I1y_a9Q_JtMHauHbfAeyQlNfDhbzlM1ay_3oJJ-g6h0To--w-UH815DWuSAPPcSKb3I1gpHE_YQcL0sz9dMw7wf1QjJ-apLFQ?key=D-r1oc-3R7i7GWct4H1qnCK-"/>
          <p:cNvPicPr>
            <a:picLocks noChangeAspect="1" noChangeArrowheads="1"/>
          </p:cNvPicPr>
          <p:nvPr/>
        </p:nvPicPr>
        <p:blipFill>
          <a:blip r:embed="rId2"/>
          <a:srcRect/>
          <a:stretch>
            <a:fillRect/>
          </a:stretch>
        </p:blipFill>
        <p:spPr bwMode="auto">
          <a:xfrm>
            <a:off x="7421880" y="7061441"/>
            <a:ext cx="7696200" cy="2454602"/>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4800" y="266700"/>
            <a:ext cx="10096500" cy="897682"/>
          </a:xfrm>
          <a:prstGeom prst="rect">
            <a:avLst/>
          </a:prstGeom>
        </p:spPr>
        <p:txBody>
          <a:bodyPr wrap="square"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Değerlendirmenin devamı</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pic>
        <p:nvPicPr>
          <p:cNvPr id="6146" name="Picture 2" descr="https://lh7-rt.googleusercontent.com/docsz/AD_4nXf5QFNp0Zcj9TWMheVAzfE9I8XqJaRbWord0WsaOcOq_z4kXIRSBhSKHP9TYdsFpEqakWbajawVm33flAJVQl2kuKCMClCGgDBGdTJ-E8wAQo71_V7-ODFTfnOUXAHRzlJx8xL96g?key=D-r1oc-3R7i7GWct4H1qnCK-"/>
          <p:cNvPicPr>
            <a:picLocks noChangeAspect="1" noChangeArrowheads="1"/>
          </p:cNvPicPr>
          <p:nvPr/>
        </p:nvPicPr>
        <p:blipFill>
          <a:blip r:embed="rId1"/>
          <a:srcRect/>
          <a:stretch>
            <a:fillRect/>
          </a:stretch>
        </p:blipFill>
        <p:spPr bwMode="auto">
          <a:xfrm>
            <a:off x="2438400" y="2311400"/>
            <a:ext cx="11277600" cy="5638800"/>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86757" y="3754522"/>
            <a:ext cx="20061513" cy="0"/>
          </a:xfrm>
          <a:prstGeom prst="line">
            <a:avLst/>
          </a:prstGeom>
          <a:ln w="28575" cap="flat">
            <a:solidFill>
              <a:srgbClr val="02B676"/>
            </a:solidFill>
            <a:prstDash val="solid"/>
            <a:headEnd type="none" w="sm" len="sm"/>
            <a:tailEnd type="none" w="sm" len="sm"/>
          </a:ln>
        </p:spPr>
        <p:txBody>
          <a:bodyPr/>
          <a:lstStyle/>
          <a:p/>
        </p:txBody>
      </p:sp>
      <p:sp>
        <p:nvSpPr>
          <p:cNvPr id="3" name="TextBox 3"/>
          <p:cNvSpPr txBox="1"/>
          <p:nvPr/>
        </p:nvSpPr>
        <p:spPr>
          <a:xfrm>
            <a:off x="397796" y="394335"/>
            <a:ext cx="12992100" cy="2622162"/>
          </a:xfrm>
          <a:prstGeom prst="rect">
            <a:avLst/>
          </a:prstGeom>
        </p:spPr>
        <p:txBody>
          <a:bodyPr wrap="square" lIns="0" tIns="0" rIns="0" bIns="0" rtlCol="0" anchor="t">
            <a:spAutoFit/>
          </a:bodyPr>
          <a:lstStyle/>
          <a:p>
            <a:pPr>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Sonuç: </a:t>
            </a:r>
            <a:r>
              <a:rPr lang="tr-TR"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CNN, BIDIRECTIONAL LSTM, LSTM TABANLI RNN) </a:t>
            </a:r>
          </a:p>
          <a:p>
            <a:pPr>
              <a:lnSpc>
                <a:spcPts val="6999"/>
              </a:lnSpc>
            </a:pPr>
            <a:r>
              <a:rPr lang="tr-TR"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MODELLERİN KARŞILAŞTIRILMASI</a:t>
            </a:r>
            <a:endParaRPr lang="en-US"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5" name="Yuvarlatılmış Çapraz Köşeli Dikdörtgen 4"/>
          <p:cNvSpPr/>
          <p:nvPr/>
        </p:nvSpPr>
        <p:spPr>
          <a:xfrm>
            <a:off x="1143000" y="6667500"/>
            <a:ext cx="13754100" cy="2809410"/>
          </a:xfrm>
          <a:prstGeom prst="round2Diag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sz="2800" b="1" dirty="0">
                <a:solidFill>
                  <a:schemeClr val="tx1"/>
                </a:solidFill>
              </a:rPr>
              <a:t>Modellerin genel doğrulukları karşılaştırıldığında CNN modeli % 82.18 oranı ile en yüksek orana sahiptir.</a:t>
            </a:r>
            <a:endParaRPr lang="tr-TR" sz="5400" b="1" dirty="0">
              <a:solidFill>
                <a:schemeClr val="tx1"/>
              </a:solidFill>
            </a:endParaRPr>
          </a:p>
        </p:txBody>
      </p:sp>
      <p:pic>
        <p:nvPicPr>
          <p:cNvPr id="6146" name="Picture 2" descr="Makine Öğrenmesi (Machine Learning) Nedir? • Turhost Blog"/>
          <p:cNvPicPr>
            <a:picLocks noChangeAspect="1" noChangeArrowheads="1"/>
          </p:cNvPicPr>
          <p:nvPr/>
        </p:nvPicPr>
        <p:blipFill>
          <a:blip r:embed="rId1"/>
          <a:srcRect/>
          <a:stretch>
            <a:fillRect/>
          </a:stretch>
        </p:blipFill>
        <p:spPr bwMode="auto">
          <a:xfrm>
            <a:off x="13389896" y="22860"/>
            <a:ext cx="4898104" cy="3064520"/>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p:bgPr>
    </p:bg>
    <p:spTree>
      <p:nvGrpSpPr>
        <p:cNvPr id="1" name=""/>
        <p:cNvGrpSpPr/>
        <p:nvPr/>
      </p:nvGrpSpPr>
      <p:grpSpPr>
        <a:xfrm>
          <a:off x="0" y="0"/>
          <a:ext cx="0" cy="0"/>
          <a:chOff x="0" y="0"/>
          <a:chExt cx="0" cy="0"/>
        </a:xfrm>
      </p:grpSpPr>
      <p:sp>
        <p:nvSpPr>
          <p:cNvPr id="3" name="Freeform 3"/>
          <p:cNvSpPr/>
          <p:nvPr/>
        </p:nvSpPr>
        <p:spPr>
          <a:xfrm rot="981856">
            <a:off x="6202021" y="2947602"/>
            <a:ext cx="2266188" cy="1023653"/>
          </a:xfrm>
          <a:custGeom>
            <a:avLst/>
            <a:rect l="l" t="t" r="r" b="b"/>
            <a:pathLst>
              <a:path w="2266188" h="1023653">
                <a:moveTo>
                  <a:pt x="0" y="0"/>
                </a:moveTo>
                <a:lnTo>
                  <a:pt x="2266188" y="0"/>
                </a:lnTo>
                <a:lnTo>
                  <a:pt x="2266188" y="1023653"/>
                </a:lnTo>
                <a:lnTo>
                  <a:pt x="0" y="1023653"/>
                </a:lnTo>
                <a:lnTo>
                  <a:pt x="0" y="0"/>
                </a:lnTo>
                <a:close/>
              </a:path>
            </a:pathLst>
          </a:custGeom>
          <a:blipFill>
            <a:blip r:embed="rId1"/>
            <a:srcRect l="0" t="0" r="0" b="0"/>
            <a:stretch>
              <a:fillRect/>
            </a:stretch>
          </a:blipFill>
        </p:spPr>
        <p:txBody>
          <a:bodyPr/>
          <a:lstStyle/>
          <a:p/>
        </p:txBody>
      </p:sp>
      <p:sp>
        <p:nvSpPr>
          <p:cNvPr id="4" name="TextBox 4"/>
          <p:cNvSpPr txBox="1"/>
          <p:nvPr/>
        </p:nvSpPr>
        <p:spPr>
          <a:xfrm>
            <a:off x="1028700" y="4193563"/>
            <a:ext cx="15201900" cy="4796185"/>
          </a:xfrm>
          <a:prstGeom prst="rect">
            <a:avLst/>
          </a:prstGeom>
        </p:spPr>
        <p:txBody>
          <a:bodyPr wrap="square" lIns="0" tIns="0" rIns="0" bIns="0" rtlCol="0" anchor="t">
            <a:spAutoFit/>
          </a:bodyPr>
          <a:lstStyle/>
          <a:p>
            <a:pPr algn="just">
              <a:lnSpc>
                <a:spcPts val="3359"/>
              </a:lnSpc>
            </a:pPr>
            <a:r>
              <a:rPr lang="en-US" sz="4400" dirty="0" err="1">
                <a:solidFill>
                  <a:srgbClr val="290606"/>
                </a:solidFill>
                <a:ea typeface="Telegraf"/>
                <a:cs typeface="Telegraf"/>
                <a:sym typeface="Telegraf"/>
              </a:rPr>
              <a:t>Yapılan</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modeller</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değerlendirildiğinde</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derin</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öğrenme</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modellerinden</a:t>
            </a:r>
            <a:r>
              <a:rPr lang="en-US" sz="4400" dirty="0">
                <a:solidFill>
                  <a:srgbClr val="290606"/>
                </a:solidFill>
                <a:ea typeface="Telegraf"/>
                <a:cs typeface="Telegraf"/>
                <a:sym typeface="Telegraf"/>
              </a:rPr>
              <a:t> CNN </a:t>
            </a:r>
            <a:r>
              <a:rPr lang="en-US" sz="4400" dirty="0" err="1">
                <a:solidFill>
                  <a:srgbClr val="290606"/>
                </a:solidFill>
                <a:ea typeface="Telegraf"/>
                <a:cs typeface="Telegraf"/>
                <a:sym typeface="Telegraf"/>
              </a:rPr>
              <a:t>modeli</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genel</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doğruluk</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oranı</a:t>
            </a:r>
            <a:r>
              <a:rPr lang="en-US" sz="4400" dirty="0">
                <a:solidFill>
                  <a:srgbClr val="290606"/>
                </a:solidFill>
                <a:ea typeface="Telegraf"/>
                <a:cs typeface="Telegraf"/>
                <a:sym typeface="Telegraf"/>
              </a:rPr>
              <a:t> % 82,18 </a:t>
            </a:r>
            <a:r>
              <a:rPr lang="en-US" sz="4400" dirty="0" err="1">
                <a:solidFill>
                  <a:srgbClr val="290606"/>
                </a:solidFill>
                <a:ea typeface="Telegraf"/>
                <a:cs typeface="Telegraf"/>
                <a:sym typeface="Telegraf"/>
              </a:rPr>
              <a:t>ile</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en</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yüksek</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orana</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sahiptir</a:t>
            </a:r>
            <a:r>
              <a:rPr lang="en-US" sz="4400" dirty="0">
                <a:solidFill>
                  <a:srgbClr val="290606"/>
                </a:solidFill>
                <a:ea typeface="Telegraf"/>
                <a:cs typeface="Telegraf"/>
                <a:sym typeface="Telegraf"/>
              </a:rPr>
              <a:t>. </a:t>
            </a:r>
            <a:endParaRPr lang="tr-TR" sz="4400" dirty="0">
              <a:solidFill>
                <a:srgbClr val="290606"/>
              </a:solidFill>
              <a:ea typeface="Telegraf"/>
              <a:cs typeface="Telegraf"/>
              <a:sym typeface="Telegraf"/>
            </a:endParaRPr>
          </a:p>
          <a:p>
            <a:pPr algn="just">
              <a:lnSpc>
                <a:spcPts val="3359"/>
              </a:lnSpc>
            </a:pPr>
            <a:endParaRPr lang="en-US" sz="4400" dirty="0">
              <a:solidFill>
                <a:srgbClr val="290606"/>
              </a:solidFill>
              <a:ea typeface="Telegraf"/>
              <a:cs typeface="Telegraf"/>
              <a:sym typeface="Telegraf"/>
            </a:endParaRPr>
          </a:p>
          <a:p>
            <a:pPr algn="just">
              <a:lnSpc>
                <a:spcPts val="3359"/>
              </a:lnSpc>
            </a:pPr>
            <a:r>
              <a:rPr lang="en-US" sz="4400" dirty="0">
                <a:solidFill>
                  <a:srgbClr val="290606"/>
                </a:solidFill>
                <a:ea typeface="Telegraf"/>
                <a:cs typeface="Telegraf"/>
                <a:sym typeface="Telegraf"/>
              </a:rPr>
              <a:t>BOW </a:t>
            </a:r>
            <a:r>
              <a:rPr lang="en-US" sz="4400" dirty="0" err="1">
                <a:solidFill>
                  <a:srgbClr val="290606"/>
                </a:solidFill>
                <a:ea typeface="Telegraf"/>
                <a:cs typeface="Telegraf"/>
                <a:sym typeface="Telegraf"/>
              </a:rPr>
              <a:t>tekniği</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ile</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yapılan</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modellerin</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karşılaştırıldığında</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en</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iyi</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doğruluk</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oranına</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sahip</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olan</a:t>
            </a:r>
            <a:r>
              <a:rPr lang="en-US" sz="4400" dirty="0">
                <a:solidFill>
                  <a:srgbClr val="290606"/>
                </a:solidFill>
                <a:ea typeface="Telegraf"/>
                <a:cs typeface="Telegraf"/>
                <a:sym typeface="Telegraf"/>
              </a:rPr>
              <a:t> model %84 </a:t>
            </a:r>
            <a:r>
              <a:rPr lang="en-US" sz="4400" dirty="0" err="1">
                <a:solidFill>
                  <a:srgbClr val="290606"/>
                </a:solidFill>
                <a:ea typeface="Telegraf"/>
                <a:cs typeface="Telegraf"/>
                <a:sym typeface="Telegraf"/>
              </a:rPr>
              <a:t>ile</a:t>
            </a:r>
            <a:r>
              <a:rPr lang="en-US" sz="4400" dirty="0">
                <a:solidFill>
                  <a:srgbClr val="290606"/>
                </a:solidFill>
                <a:ea typeface="Telegraf"/>
                <a:cs typeface="Telegraf"/>
                <a:sym typeface="Telegraf"/>
              </a:rPr>
              <a:t> Random Forest </a:t>
            </a:r>
            <a:r>
              <a:rPr lang="en-US" sz="4400" dirty="0" err="1">
                <a:solidFill>
                  <a:srgbClr val="290606"/>
                </a:solidFill>
                <a:ea typeface="Telegraf"/>
                <a:cs typeface="Telegraf"/>
                <a:sym typeface="Telegraf"/>
              </a:rPr>
              <a:t>modeli</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olmuştur</a:t>
            </a:r>
            <a:r>
              <a:rPr lang="en-US" sz="4400" dirty="0">
                <a:solidFill>
                  <a:srgbClr val="290606"/>
                </a:solidFill>
                <a:ea typeface="Telegraf"/>
                <a:cs typeface="Telegraf"/>
                <a:sym typeface="Telegraf"/>
              </a:rPr>
              <a:t>.</a:t>
            </a:r>
            <a:endParaRPr lang="tr-TR" sz="4400" dirty="0">
              <a:solidFill>
                <a:srgbClr val="290606"/>
              </a:solidFill>
              <a:ea typeface="Telegraf"/>
              <a:cs typeface="Telegraf"/>
              <a:sym typeface="Telegraf"/>
            </a:endParaRPr>
          </a:p>
          <a:p>
            <a:pPr algn="just">
              <a:lnSpc>
                <a:spcPts val="3359"/>
              </a:lnSpc>
            </a:pPr>
            <a:endParaRPr lang="en-US" sz="4400" dirty="0">
              <a:solidFill>
                <a:srgbClr val="290606"/>
              </a:solidFill>
              <a:ea typeface="Telegraf"/>
              <a:cs typeface="Telegraf"/>
              <a:sym typeface="Telegraf"/>
            </a:endParaRPr>
          </a:p>
          <a:p>
            <a:pPr algn="just">
              <a:lnSpc>
                <a:spcPts val="3359"/>
              </a:lnSpc>
            </a:pPr>
            <a:r>
              <a:rPr lang="en-US" sz="4400" dirty="0">
                <a:solidFill>
                  <a:srgbClr val="290606"/>
                </a:solidFill>
                <a:ea typeface="Telegraf"/>
                <a:cs typeface="Telegraf"/>
                <a:sym typeface="Telegraf"/>
              </a:rPr>
              <a:t>TF/ IDF </a:t>
            </a:r>
            <a:r>
              <a:rPr lang="en-US" sz="4400" dirty="0" err="1">
                <a:solidFill>
                  <a:srgbClr val="290606"/>
                </a:solidFill>
                <a:ea typeface="Telegraf"/>
                <a:cs typeface="Telegraf"/>
                <a:sym typeface="Telegraf"/>
              </a:rPr>
              <a:t>takniği</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ile</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yapılan</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modeller</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karşılaştırıldığında</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en</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iyi</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doğruluk</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oranına</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sahip</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olan</a:t>
            </a:r>
            <a:r>
              <a:rPr lang="en-US" sz="4400" dirty="0">
                <a:solidFill>
                  <a:srgbClr val="290606"/>
                </a:solidFill>
                <a:ea typeface="Telegraf"/>
                <a:cs typeface="Telegraf"/>
                <a:sym typeface="Telegraf"/>
              </a:rPr>
              <a:t> model % 83 </a:t>
            </a:r>
            <a:r>
              <a:rPr lang="en-US" sz="4400" dirty="0" err="1">
                <a:solidFill>
                  <a:srgbClr val="290606"/>
                </a:solidFill>
                <a:ea typeface="Telegraf"/>
                <a:cs typeface="Telegraf"/>
                <a:sym typeface="Telegraf"/>
              </a:rPr>
              <a:t>ile</a:t>
            </a:r>
            <a:r>
              <a:rPr lang="en-US" sz="4400" dirty="0">
                <a:solidFill>
                  <a:srgbClr val="290606"/>
                </a:solidFill>
                <a:ea typeface="Telegraf"/>
                <a:cs typeface="Telegraf"/>
                <a:sym typeface="Telegraf"/>
              </a:rPr>
              <a:t> Random Forest </a:t>
            </a:r>
            <a:r>
              <a:rPr lang="en-US" sz="4400" dirty="0" err="1">
                <a:solidFill>
                  <a:srgbClr val="290606"/>
                </a:solidFill>
                <a:ea typeface="Telegraf"/>
                <a:cs typeface="Telegraf"/>
                <a:sym typeface="Telegraf"/>
              </a:rPr>
              <a:t>modeli</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olmuştur</a:t>
            </a:r>
            <a:r>
              <a:rPr lang="en-US" sz="4400" dirty="0">
                <a:solidFill>
                  <a:srgbClr val="290606"/>
                </a:solidFill>
                <a:ea typeface="Telegraf"/>
                <a:cs typeface="Telegraf"/>
                <a:sym typeface="Telegraf"/>
              </a:rPr>
              <a:t>.</a:t>
            </a:r>
          </a:p>
        </p:txBody>
      </p:sp>
      <p:sp>
        <p:nvSpPr>
          <p:cNvPr id="5" name="TextBox 5"/>
          <p:cNvSpPr txBox="1"/>
          <p:nvPr/>
        </p:nvSpPr>
        <p:spPr>
          <a:xfrm>
            <a:off x="731557" y="495300"/>
            <a:ext cx="8115300" cy="1709442"/>
          </a:xfrm>
          <a:prstGeom prst="rect">
            <a:avLst/>
          </a:prstGeom>
        </p:spPr>
        <p:txBody>
          <a:bodyPr lIns="0" tIns="0" rIns="0" bIns="0" rtlCol="0" anchor="t">
            <a:spAutoFit/>
          </a:bodyPr>
          <a:lstStyle/>
          <a:p>
            <a:pPr algn="l">
              <a:lnSpc>
                <a:spcPts val="6999"/>
              </a:lnSpc>
            </a:pPr>
            <a:r>
              <a:rPr lang="tr-TR" sz="5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SONUÇLARIN </a:t>
            </a:r>
          </a:p>
          <a:p>
            <a:pPr algn="l">
              <a:lnSpc>
                <a:spcPts val="6999"/>
              </a:lnSpc>
            </a:pPr>
            <a:r>
              <a:rPr lang="tr-TR" sz="5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YORUMLANMASI</a:t>
            </a:r>
            <a:endParaRPr lang="en-US" sz="5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6" name="Freeform 2"/>
          <p:cNvSpPr/>
          <p:nvPr/>
        </p:nvSpPr>
        <p:spPr>
          <a:xfrm>
            <a:off x="457200" y="-526422"/>
            <a:ext cx="21412200" cy="4446841"/>
          </a:xfrm>
          <a:custGeom>
            <a:avLst/>
            <a:rect l="l" t="t" r="r" b="b"/>
            <a:pathLst>
              <a:path w="26670798" h="8052095">
                <a:moveTo>
                  <a:pt x="0" y="0"/>
                </a:moveTo>
                <a:lnTo>
                  <a:pt x="26670798" y="0"/>
                </a:lnTo>
                <a:lnTo>
                  <a:pt x="26670798" y="8052095"/>
                </a:lnTo>
                <a:lnTo>
                  <a:pt x="0" y="8052095"/>
                </a:lnTo>
                <a:lnTo>
                  <a:pt x="0" y="0"/>
                </a:lnTo>
                <a:close/>
              </a:path>
            </a:pathLst>
          </a:custGeom>
          <a:blipFill>
            <a:blip r:embed="rId2"/>
            <a:srcRect l="0" t="0" r="0" b="0"/>
            <a:stretch>
              <a:fillRect/>
            </a:stretch>
          </a:blipFill>
        </p:spPr>
        <p:txBody>
          <a:bodyPr/>
          <a:lstStyl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p:bgPr>
    </p:bg>
    <p:spTree>
      <p:nvGrpSpPr>
        <p:cNvPr id="1" name=""/>
        <p:cNvGrpSpPr/>
        <p:nvPr/>
      </p:nvGrpSpPr>
      <p:grpSpPr>
        <a:xfrm>
          <a:off x="0" y="0"/>
          <a:ext cx="0" cy="0"/>
          <a:chOff x="0" y="0"/>
          <a:chExt cx="0" cy="0"/>
        </a:xfrm>
      </p:grpSpPr>
      <p:sp>
        <p:nvSpPr>
          <p:cNvPr id="2" name="TextBox 2"/>
          <p:cNvSpPr txBox="1"/>
          <p:nvPr/>
        </p:nvSpPr>
        <p:spPr>
          <a:xfrm>
            <a:off x="1028700" y="1019175"/>
            <a:ext cx="8115300" cy="897682"/>
          </a:xfrm>
          <a:prstGeom prst="rect">
            <a:avLst/>
          </a:prstGeom>
        </p:spPr>
        <p:txBody>
          <a:bodyPr lIns="0" tIns="0" rIns="0" bIns="0" rtlCol="0" anchor="t">
            <a:spAutoFit/>
          </a:bodyPr>
          <a:lstStyle/>
          <a:p>
            <a:pPr algn="ctr">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AMAÇ:</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3" name="TextBox 3"/>
          <p:cNvSpPr txBox="1"/>
          <p:nvPr/>
        </p:nvSpPr>
        <p:spPr>
          <a:xfrm>
            <a:off x="533400" y="2552700"/>
            <a:ext cx="10396810" cy="5924699"/>
          </a:xfrm>
          <a:prstGeom prst="rect">
            <a:avLst/>
          </a:prstGeom>
        </p:spPr>
        <p:txBody>
          <a:bodyPr lIns="0" tIns="0" rIns="0" bIns="0" rtlCol="0" anchor="t">
            <a:spAutoFit/>
          </a:bodyPr>
          <a:lstStyle/>
          <a:p>
            <a:pPr algn="just">
              <a:lnSpc>
                <a:spcPts val="4200"/>
              </a:lnSpc>
            </a:pPr>
            <a:r>
              <a:rPr lang="en-US" sz="3600" spc="171" dirty="0">
                <a:solidFill>
                  <a:srgbClr val="290606"/>
                </a:solidFill>
                <a:latin typeface="Telegraf"/>
                <a:ea typeface="Telegraf"/>
                <a:cs typeface="Telegraf"/>
                <a:sym typeface="Telegraf"/>
              </a:rPr>
              <a:t>Bu </a:t>
            </a:r>
            <a:r>
              <a:rPr lang="en-US" sz="3600" spc="171" dirty="0" err="1">
                <a:solidFill>
                  <a:srgbClr val="290606"/>
                </a:solidFill>
                <a:latin typeface="Telegraf"/>
                <a:ea typeface="Telegraf"/>
                <a:cs typeface="Telegraf"/>
                <a:sym typeface="Telegraf"/>
              </a:rPr>
              <a:t>çalışmanın</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amacı</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Kaggle’dan</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indirilmiş</a:t>
            </a:r>
            <a:r>
              <a:rPr lang="en-US" sz="3600" spc="171" dirty="0">
                <a:solidFill>
                  <a:srgbClr val="290606"/>
                </a:solidFill>
                <a:latin typeface="Telegraf"/>
                <a:ea typeface="Telegraf"/>
                <a:cs typeface="Telegraf"/>
                <a:sym typeface="Telegraf"/>
              </a:rPr>
              <a:t> 21862 </a:t>
            </a:r>
            <a:r>
              <a:rPr lang="en-US" sz="3600" spc="171" dirty="0" err="1">
                <a:solidFill>
                  <a:srgbClr val="290606"/>
                </a:solidFill>
                <a:latin typeface="Telegraf"/>
                <a:ea typeface="Telegraf"/>
                <a:cs typeface="Telegraf"/>
                <a:sym typeface="Telegraf"/>
              </a:rPr>
              <a:t>satırdan</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oluşan</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finans</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verisi</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üzerinde</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etiketlenmiş</a:t>
            </a:r>
            <a:r>
              <a:rPr lang="en-US" sz="3600" spc="171" dirty="0">
                <a:solidFill>
                  <a:srgbClr val="290606"/>
                </a:solidFill>
                <a:latin typeface="Telegraf"/>
                <a:ea typeface="Telegraf"/>
                <a:cs typeface="Telegraf"/>
                <a:sym typeface="Telegraf"/>
              </a:rPr>
              <a:t> -1, 0 </a:t>
            </a:r>
            <a:r>
              <a:rPr lang="en-US" sz="3600" spc="171" dirty="0" err="1">
                <a:solidFill>
                  <a:srgbClr val="290606"/>
                </a:solidFill>
                <a:latin typeface="Telegraf"/>
                <a:ea typeface="Telegraf"/>
                <a:cs typeface="Telegraf"/>
                <a:sym typeface="Telegraf"/>
              </a:rPr>
              <a:t>ve</a:t>
            </a:r>
            <a:r>
              <a:rPr lang="en-US" sz="3600" spc="171" dirty="0">
                <a:solidFill>
                  <a:srgbClr val="290606"/>
                </a:solidFill>
                <a:latin typeface="Telegraf"/>
                <a:ea typeface="Telegraf"/>
                <a:cs typeface="Telegraf"/>
                <a:sym typeface="Telegraf"/>
              </a:rPr>
              <a:t> 1 </a:t>
            </a:r>
            <a:r>
              <a:rPr lang="en-US" sz="3600" spc="171" dirty="0" err="1">
                <a:solidFill>
                  <a:srgbClr val="290606"/>
                </a:solidFill>
                <a:latin typeface="Telegraf"/>
                <a:ea typeface="Telegraf"/>
                <a:cs typeface="Telegraf"/>
                <a:sym typeface="Telegraf"/>
              </a:rPr>
              <a:t>skorlarının</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sırasıyla</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karşılık</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gelen</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değerleri</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olan</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negatif</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nötr</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ve</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pozitif</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sınıflarını</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tahmin</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edebilme</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başarısı</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gösteren</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bir</a:t>
            </a:r>
            <a:r>
              <a:rPr lang="en-US" sz="3600" spc="171" dirty="0">
                <a:solidFill>
                  <a:srgbClr val="290606"/>
                </a:solidFill>
                <a:latin typeface="Telegraf"/>
                <a:ea typeface="Telegraf"/>
                <a:cs typeface="Telegraf"/>
                <a:sym typeface="Telegraf"/>
              </a:rPr>
              <a:t> model </a:t>
            </a:r>
            <a:r>
              <a:rPr lang="en-US" sz="3600" spc="171" dirty="0" err="1">
                <a:solidFill>
                  <a:srgbClr val="290606"/>
                </a:solidFill>
                <a:latin typeface="Telegraf"/>
                <a:ea typeface="Telegraf"/>
                <a:cs typeface="Telegraf"/>
                <a:sym typeface="Telegraf"/>
              </a:rPr>
              <a:t>tasarlamaktır</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Çalışma</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süresince</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özellik</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çıkarma</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tekniklerinden</a:t>
            </a:r>
            <a:r>
              <a:rPr lang="en-US" sz="3600" spc="171" dirty="0">
                <a:solidFill>
                  <a:srgbClr val="290606"/>
                </a:solidFill>
                <a:latin typeface="Telegraf"/>
                <a:ea typeface="Telegraf"/>
                <a:cs typeface="Telegraf"/>
                <a:sym typeface="Telegraf"/>
              </a:rPr>
              <a:t> Bag of Words, TF-IDF </a:t>
            </a:r>
            <a:r>
              <a:rPr lang="en-US" sz="3600" spc="171" dirty="0" err="1">
                <a:solidFill>
                  <a:srgbClr val="290606"/>
                </a:solidFill>
                <a:latin typeface="Telegraf"/>
                <a:ea typeface="Telegraf"/>
                <a:cs typeface="Telegraf"/>
                <a:sym typeface="Telegraf"/>
              </a:rPr>
              <a:t>ve</a:t>
            </a:r>
            <a:r>
              <a:rPr lang="en-US" sz="3600" spc="171" dirty="0">
                <a:solidFill>
                  <a:srgbClr val="290606"/>
                </a:solidFill>
                <a:latin typeface="Telegraf"/>
                <a:ea typeface="Telegraf"/>
                <a:cs typeface="Telegraf"/>
                <a:sym typeface="Telegraf"/>
              </a:rPr>
              <a:t> Word2Vec </a:t>
            </a:r>
            <a:r>
              <a:rPr lang="en-US" sz="3600" spc="171" dirty="0" err="1">
                <a:solidFill>
                  <a:srgbClr val="290606"/>
                </a:solidFill>
                <a:latin typeface="Telegraf"/>
                <a:ea typeface="Telegraf"/>
                <a:cs typeface="Telegraf"/>
                <a:sym typeface="Telegraf"/>
              </a:rPr>
              <a:t>yöntemleri</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çeşitli</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modellerde</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denenmiş</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ve</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sonuçlar</a:t>
            </a:r>
            <a:r>
              <a:rPr lang="en-US" sz="3600" spc="171" dirty="0">
                <a:solidFill>
                  <a:srgbClr val="290606"/>
                </a:solidFill>
                <a:latin typeface="Telegraf"/>
                <a:ea typeface="Telegraf"/>
                <a:cs typeface="Telegraf"/>
                <a:sym typeface="Telegraf"/>
              </a:rPr>
              <a:t> her </a:t>
            </a:r>
            <a:r>
              <a:rPr lang="en-US" sz="3600" spc="171" dirty="0" err="1">
                <a:solidFill>
                  <a:srgbClr val="290606"/>
                </a:solidFill>
                <a:latin typeface="Telegraf"/>
                <a:ea typeface="Telegraf"/>
                <a:cs typeface="Telegraf"/>
                <a:sym typeface="Telegraf"/>
              </a:rPr>
              <a:t>bir</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modele</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özel</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olarak</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gösterilmiştir</a:t>
            </a:r>
            <a:r>
              <a:rPr lang="en-US" sz="3600" spc="171" dirty="0">
                <a:solidFill>
                  <a:srgbClr val="290606"/>
                </a:solidFill>
                <a:latin typeface="Telegraf"/>
                <a:ea typeface="Telegraf"/>
                <a:cs typeface="Telegraf"/>
                <a:sym typeface="Telegraf"/>
              </a:rPr>
              <a:t>. </a:t>
            </a:r>
          </a:p>
        </p:txBody>
      </p:sp>
      <p:sp>
        <p:nvSpPr>
          <p:cNvPr id="4" name="Freeform 4"/>
          <p:cNvSpPr/>
          <p:nvPr/>
        </p:nvSpPr>
        <p:spPr>
          <a:xfrm>
            <a:off x="11283501" y="266700"/>
            <a:ext cx="6576678" cy="6243585"/>
          </a:xfrm>
          <a:custGeom>
            <a:avLst/>
            <a:rect l="l" t="t" r="r" b="b"/>
            <a:pathLst>
              <a:path w="8938878" h="7817542">
                <a:moveTo>
                  <a:pt x="0" y="0"/>
                </a:moveTo>
                <a:lnTo>
                  <a:pt x="8938879" y="0"/>
                </a:lnTo>
                <a:lnTo>
                  <a:pt x="8938879" y="7817542"/>
                </a:lnTo>
                <a:lnTo>
                  <a:pt x="0" y="7817542"/>
                </a:lnTo>
                <a:lnTo>
                  <a:pt x="0" y="0"/>
                </a:lnTo>
                <a:close/>
              </a:path>
            </a:pathLst>
          </a:custGeom>
          <a:blipFill>
            <a:blip r:embed="rId1"/>
            <a:srcRect l="0" t="0" r="0" b="0"/>
            <a:stretch>
              <a:fillRect/>
            </a:stretch>
          </a:blipFill>
        </p:spPr>
        <p:txBody>
          <a:bodyPr/>
          <a:lstStyle/>
          <a:p/>
        </p:txBody>
      </p:sp>
      <p:sp>
        <p:nvSpPr>
          <p:cNvPr id="5" name="Freeform 6"/>
          <p:cNvSpPr/>
          <p:nvPr/>
        </p:nvSpPr>
        <p:spPr>
          <a:xfrm>
            <a:off x="1021773" y="760112"/>
            <a:ext cx="2133600" cy="1415807"/>
          </a:xfrm>
          <a:custGeom>
            <a:avLst/>
            <a:rect l="l" t="t" r="r" b="b"/>
            <a:pathLst>
              <a:path w="1178896" h="871279">
                <a:moveTo>
                  <a:pt x="0" y="0"/>
                </a:moveTo>
                <a:lnTo>
                  <a:pt x="1178896" y="0"/>
                </a:lnTo>
                <a:lnTo>
                  <a:pt x="1178896" y="871278"/>
                </a:lnTo>
                <a:lnTo>
                  <a:pt x="0" y="871278"/>
                </a:lnTo>
                <a:lnTo>
                  <a:pt x="0" y="0"/>
                </a:lnTo>
                <a:close/>
              </a:path>
            </a:pathLst>
          </a:custGeom>
          <a:blipFill>
            <a:blip r:embed="rId2"/>
            <a:srcRect l="0" t="0" r="0" b="0"/>
            <a:stretch>
              <a:fillRect/>
            </a:stretch>
          </a:blipFill>
        </p:spPr>
        <p:txBody>
          <a:bodyPr/>
          <a:lstStyl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TextBox 2"/>
          <p:cNvSpPr txBox="1"/>
          <p:nvPr/>
        </p:nvSpPr>
        <p:spPr>
          <a:xfrm>
            <a:off x="1028700" y="1019175"/>
            <a:ext cx="8115300" cy="910186"/>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Toplama:</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3" name="TextBox 3"/>
          <p:cNvSpPr txBox="1"/>
          <p:nvPr/>
        </p:nvSpPr>
        <p:spPr>
          <a:xfrm>
            <a:off x="1028700" y="2857500"/>
            <a:ext cx="16078200" cy="4308872"/>
          </a:xfrm>
          <a:prstGeom prst="rect">
            <a:avLst/>
          </a:prstGeom>
        </p:spPr>
        <p:txBody>
          <a:bodyPr wrap="square" lIns="0" tIns="0" rIns="0" bIns="0" rtlCol="0" anchor="t">
            <a:spAutoFit/>
          </a:bodyPr>
          <a:lstStyle/>
          <a:p>
            <a:pPr algn="just">
              <a:lnSpc>
                <a:spcPts val="4200"/>
              </a:lnSpc>
            </a:pPr>
            <a:r>
              <a:rPr lang="en-US" sz="3500" b="1" spc="171" dirty="0" err="1">
                <a:solidFill>
                  <a:srgbClr val="290606"/>
                </a:solidFill>
                <a:latin typeface="Telegraf"/>
                <a:ea typeface="Telegraf"/>
                <a:cs typeface="Telegraf"/>
                <a:sym typeface="Telegraf"/>
              </a:rPr>
              <a:t>Kaggle’dan</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indirilmiş</a:t>
            </a:r>
            <a:r>
              <a:rPr lang="en-US" sz="3500" b="1" spc="171" dirty="0">
                <a:solidFill>
                  <a:srgbClr val="290606"/>
                </a:solidFill>
                <a:latin typeface="Telegraf"/>
                <a:ea typeface="Telegraf"/>
                <a:cs typeface="Telegraf"/>
                <a:sym typeface="Telegraf"/>
              </a:rPr>
              <a:t> 21862 </a:t>
            </a:r>
            <a:r>
              <a:rPr lang="en-US" sz="3500" b="1" spc="171" dirty="0" err="1">
                <a:solidFill>
                  <a:srgbClr val="290606"/>
                </a:solidFill>
                <a:latin typeface="Telegraf"/>
                <a:ea typeface="Telegraf"/>
                <a:cs typeface="Telegraf"/>
                <a:sym typeface="Telegraf"/>
              </a:rPr>
              <a:t>satırdan</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oluşan</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etiketlenmiş</a:t>
            </a:r>
            <a:r>
              <a:rPr lang="en-US" sz="3500" b="1" spc="171" dirty="0">
                <a:solidFill>
                  <a:srgbClr val="290606"/>
                </a:solidFill>
                <a:latin typeface="Telegraf"/>
                <a:ea typeface="Telegraf"/>
                <a:cs typeface="Telegraf"/>
                <a:sym typeface="Telegraf"/>
              </a:rPr>
              <a:t>  twitter </a:t>
            </a:r>
            <a:r>
              <a:rPr lang="en-US" sz="3500" b="1" spc="171" dirty="0" err="1">
                <a:solidFill>
                  <a:srgbClr val="290606"/>
                </a:solidFill>
                <a:latin typeface="Telegraf"/>
                <a:ea typeface="Telegraf"/>
                <a:cs typeface="Telegraf"/>
                <a:sym typeface="Telegraf"/>
              </a:rPr>
              <a:t>finans</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verisi</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üzerinde</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çalışılmıştır</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Veri</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seti</a:t>
            </a:r>
            <a:r>
              <a:rPr lang="en-US" sz="3500" b="1" spc="171" dirty="0">
                <a:solidFill>
                  <a:srgbClr val="290606"/>
                </a:solidFill>
                <a:latin typeface="Telegraf"/>
                <a:ea typeface="Telegraf"/>
                <a:cs typeface="Telegraf"/>
                <a:sym typeface="Telegraf"/>
              </a:rPr>
              <a:t> “text” </a:t>
            </a:r>
            <a:r>
              <a:rPr lang="en-US" sz="3500" b="1" spc="171" dirty="0" err="1">
                <a:solidFill>
                  <a:srgbClr val="290606"/>
                </a:solidFill>
                <a:latin typeface="Telegraf"/>
                <a:ea typeface="Telegraf"/>
                <a:cs typeface="Telegraf"/>
                <a:sym typeface="Telegraf"/>
              </a:rPr>
              <a:t>ve</a:t>
            </a:r>
            <a:r>
              <a:rPr lang="en-US" sz="3500" b="1" spc="171" dirty="0">
                <a:solidFill>
                  <a:srgbClr val="290606"/>
                </a:solidFill>
                <a:latin typeface="Telegraf"/>
                <a:ea typeface="Telegraf"/>
                <a:cs typeface="Telegraf"/>
                <a:sym typeface="Telegraf"/>
              </a:rPr>
              <a:t> “score” </a:t>
            </a:r>
            <a:r>
              <a:rPr lang="en-US" sz="3500" b="1" spc="171" dirty="0" err="1">
                <a:solidFill>
                  <a:srgbClr val="290606"/>
                </a:solidFill>
                <a:latin typeface="Telegraf"/>
                <a:ea typeface="Telegraf"/>
                <a:cs typeface="Telegraf"/>
                <a:sym typeface="Telegraf"/>
              </a:rPr>
              <a:t>olmak</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üzere</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iki</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sütundan</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oluşmaktadır</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Veri</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Setinde</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en</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sık</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kullanılan</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kelimeler</a:t>
            </a:r>
            <a:r>
              <a:rPr lang="en-US" sz="3500" b="1" spc="171" dirty="0">
                <a:solidFill>
                  <a:srgbClr val="290606"/>
                </a:solidFill>
                <a:latin typeface="Telegraf"/>
                <a:ea typeface="Telegraf"/>
                <a:cs typeface="Telegraf"/>
                <a:sym typeface="Telegraf"/>
              </a:rPr>
              <a:t> word cloud </a:t>
            </a:r>
            <a:r>
              <a:rPr lang="en-US" sz="3500" b="1" spc="171" dirty="0" err="1">
                <a:solidFill>
                  <a:srgbClr val="290606"/>
                </a:solidFill>
                <a:latin typeface="Telegraf"/>
                <a:ea typeface="Telegraf"/>
                <a:cs typeface="Telegraf"/>
                <a:sym typeface="Telegraf"/>
              </a:rPr>
              <a:t>yapısıyla</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görselleştirilmiş</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metin</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verisinin</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içeriği</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hakkında</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genel</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bir</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fikir</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verilmiş</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ve</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sık</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kullanılan</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anahtar</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kelimeler</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bu</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bulut</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yapısında</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hızlıca</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gösterilmiştir</a:t>
            </a:r>
            <a:r>
              <a:rPr lang="en-US" sz="3500" b="1" spc="171" dirty="0">
                <a:solidFill>
                  <a:srgbClr val="290606"/>
                </a:solidFill>
                <a:latin typeface="Telegraf"/>
                <a:ea typeface="Telegraf"/>
                <a:cs typeface="Telegraf"/>
                <a:sym typeface="Telegraf"/>
              </a:rPr>
              <a:t> Word cloud </a:t>
            </a:r>
            <a:r>
              <a:rPr lang="en-US" sz="3500" b="1" spc="171" dirty="0" err="1">
                <a:solidFill>
                  <a:srgbClr val="290606"/>
                </a:solidFill>
                <a:latin typeface="Telegraf"/>
                <a:ea typeface="Telegraf"/>
                <a:cs typeface="Telegraf"/>
                <a:sym typeface="Telegraf"/>
              </a:rPr>
              <a:t>ile</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metin</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hakkında</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hızlı</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bir</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öngörü</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elde</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edilmiş</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ve</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keşifsel</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veri</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analizi</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açısından</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önemli</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bir</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adım</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atılmıştır</a:t>
            </a:r>
            <a:r>
              <a:rPr lang="en-US" sz="3500" b="1" spc="171" dirty="0">
                <a:solidFill>
                  <a:srgbClr val="290606"/>
                </a:solidFill>
                <a:latin typeface="Telegraf"/>
                <a:ea typeface="Telegraf"/>
                <a:cs typeface="Telegraf"/>
                <a:sym typeface="Telegraf"/>
              </a:rPr>
              <a:t>.</a:t>
            </a:r>
          </a:p>
        </p:txBody>
      </p:sp>
      <p:sp>
        <p:nvSpPr>
          <p:cNvPr id="4" name="Freeform 8"/>
          <p:cNvSpPr/>
          <p:nvPr/>
        </p:nvSpPr>
        <p:spPr>
          <a:xfrm>
            <a:off x="13106400" y="6896100"/>
            <a:ext cx="4000500" cy="3048000"/>
          </a:xfrm>
          <a:custGeom>
            <a:avLst/>
            <a:rect l="l" t="t" r="r" b="b"/>
            <a:pathLst>
              <a:path w="2244321" h="2163224">
                <a:moveTo>
                  <a:pt x="0" y="0"/>
                </a:moveTo>
                <a:lnTo>
                  <a:pt x="2244321" y="0"/>
                </a:lnTo>
                <a:lnTo>
                  <a:pt x="2244321" y="2163224"/>
                </a:lnTo>
                <a:lnTo>
                  <a:pt x="0" y="2163224"/>
                </a:lnTo>
                <a:lnTo>
                  <a:pt x="0" y="0"/>
                </a:lnTo>
                <a:close/>
              </a:path>
            </a:pathLst>
          </a:custGeom>
          <a:blipFill>
            <a:blip r:embed="rId1"/>
            <a:srcRect l="0" t="0" r="0" b="0"/>
            <a:stretch>
              <a:fillRect l="0" t="0" r="-69944" b="0"/>
            </a:stretch>
          </a:blipFill>
        </p:spPr>
        <p:txBody>
          <a:bodyPr/>
          <a:lstStyl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11" name="TextBox 11"/>
          <p:cNvSpPr txBox="1"/>
          <p:nvPr/>
        </p:nvSpPr>
        <p:spPr>
          <a:xfrm>
            <a:off x="609600" y="184182"/>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ÖN İŞLEME: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22" name="Group 4"/>
          <p:cNvGrpSpPr/>
          <p:nvPr/>
        </p:nvGrpSpPr>
        <p:grpSpPr>
          <a:xfrm>
            <a:off x="5486400" y="7048500"/>
            <a:ext cx="2963654" cy="2679238"/>
            <a:chOff x="0" y="0"/>
            <a:chExt cx="5780339" cy="2962718"/>
          </a:xfrm>
        </p:grpSpPr>
        <p:pic>
          <p:nvPicPr>
            <p:cNvPr id="23" name="Picture 5"/>
            <p:cNvPicPr>
              <a:picLocks noChangeAspect="1"/>
            </p:cNvPicPr>
            <p:nvPr/>
          </p:nvPicPr>
          <p:blipFill>
            <a:blip r:embed="rId1"/>
            <a:srcRect t="4439" b="4439"/>
            <a:stretch/>
          </p:blipFill>
          <p:spPr>
            <a:xfrm>
              <a:off x="0" y="0"/>
              <a:ext cx="5780339" cy="2962718"/>
            </a:xfrm>
            <a:prstGeom prst="rect">
              <a:avLst/>
            </a:prstGeom>
          </p:spPr>
        </p:pic>
      </p:grpSp>
      <p:pic>
        <p:nvPicPr>
          <p:cNvPr id="24" name="Resim 23"/>
          <p:cNvPicPr>
            <a:picLocks noChangeAspect="1"/>
          </p:cNvPicPr>
          <p:nvPr/>
        </p:nvPicPr>
        <p:blipFill>
          <a:blip r:embed="rId2"/>
          <a:srcRect/>
          <a:stretch>
            <a:fillRect/>
          </a:stretch>
        </p:blipFill>
        <p:spPr>
          <a:xfrm>
            <a:off x="228600" y="1081864"/>
            <a:ext cx="8660154" cy="4061636"/>
          </a:xfrm>
          <a:prstGeom prst="rect">
            <a:avLst/>
          </a:prstGeom>
        </p:spPr>
      </p:pic>
      <p:pic>
        <p:nvPicPr>
          <p:cNvPr id="25" name="Resim 24"/>
          <p:cNvPicPr>
            <a:picLocks noChangeAspect="1"/>
          </p:cNvPicPr>
          <p:nvPr/>
        </p:nvPicPr>
        <p:blipFill>
          <a:blip r:embed="rId3"/>
          <a:srcRect/>
          <a:stretch>
            <a:fillRect/>
          </a:stretch>
        </p:blipFill>
        <p:spPr>
          <a:xfrm>
            <a:off x="228600" y="5143500"/>
            <a:ext cx="6019800" cy="1489561"/>
          </a:xfrm>
          <a:prstGeom prst="rect">
            <a:avLst/>
          </a:prstGeom>
        </p:spPr>
      </p:pic>
      <p:pic>
        <p:nvPicPr>
          <p:cNvPr id="26" name="Resim 25"/>
          <p:cNvPicPr>
            <a:picLocks noChangeAspect="1"/>
          </p:cNvPicPr>
          <p:nvPr/>
        </p:nvPicPr>
        <p:blipFill>
          <a:blip r:embed="rId4"/>
          <a:srcRect/>
          <a:stretch>
            <a:fillRect/>
          </a:stretch>
        </p:blipFill>
        <p:spPr>
          <a:xfrm>
            <a:off x="8910600" y="1057619"/>
            <a:ext cx="7253052" cy="5838481"/>
          </a:xfrm>
          <a:prstGeom prst="rect">
            <a:avLst/>
          </a:prstGeom>
        </p:spPr>
      </p:pic>
      <p:sp>
        <p:nvSpPr>
          <p:cNvPr id="27" name="Sağ Ok 26"/>
          <p:cNvSpPr/>
          <p:nvPr/>
        </p:nvSpPr>
        <p:spPr>
          <a:xfrm>
            <a:off x="12192000" y="7898938"/>
            <a:ext cx="5105400" cy="1828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p:bgPr>
    </p:bg>
    <p:spTree>
      <p:nvGrpSpPr>
        <p:cNvPr id="1" name=""/>
        <p:cNvGrpSpPr/>
        <p:nvPr/>
      </p:nvGrpSpPr>
      <p:grpSpPr>
        <a:xfrm>
          <a:off x="0" y="0"/>
          <a:ext cx="0" cy="0"/>
          <a:chOff x="0" y="0"/>
          <a:chExt cx="0" cy="0"/>
        </a:xfrm>
      </p:grpSpPr>
      <p:grpSp>
        <p:nvGrpSpPr>
          <p:cNvPr id="5" name="Grup 4"/>
          <p:cNvGrpSpPr/>
          <p:nvPr/>
        </p:nvGrpSpPr>
        <p:grpSpPr>
          <a:xfrm>
            <a:off x="220914" y="266700"/>
            <a:ext cx="9227886" cy="9677400"/>
            <a:chOff x="-1" y="266700"/>
            <a:chExt cx="9227886" cy="9677400"/>
          </a:xfrm>
        </p:grpSpPr>
        <p:pic>
          <p:nvPicPr>
            <p:cNvPr id="2" name="Resim 1"/>
            <p:cNvPicPr>
              <a:picLocks noChangeAspect="1"/>
            </p:cNvPicPr>
            <p:nvPr/>
          </p:nvPicPr>
          <p:blipFill>
            <a:blip r:embed="rId1"/>
            <a:srcRect/>
            <a:stretch>
              <a:fillRect/>
            </a:stretch>
          </p:blipFill>
          <p:spPr>
            <a:xfrm>
              <a:off x="0" y="266700"/>
              <a:ext cx="9227885" cy="6781800"/>
            </a:xfrm>
            <a:prstGeom prst="rect">
              <a:avLst/>
            </a:prstGeom>
          </p:spPr>
        </p:pic>
        <p:pic>
          <p:nvPicPr>
            <p:cNvPr id="4" name="Resim 3"/>
            <p:cNvPicPr>
              <a:picLocks noChangeAspect="1"/>
            </p:cNvPicPr>
            <p:nvPr/>
          </p:nvPicPr>
          <p:blipFill>
            <a:blip r:embed="rId2"/>
            <a:srcRect/>
            <a:stretch>
              <a:fillRect/>
            </a:stretch>
          </p:blipFill>
          <p:spPr>
            <a:xfrm>
              <a:off x="-1" y="7056120"/>
              <a:ext cx="9212893" cy="2887980"/>
            </a:xfrm>
            <a:prstGeom prst="rect">
              <a:avLst/>
            </a:prstGeom>
          </p:spPr>
        </p:pic>
      </p:grpSp>
      <p:grpSp>
        <p:nvGrpSpPr>
          <p:cNvPr id="8" name="Grup 7"/>
          <p:cNvGrpSpPr/>
          <p:nvPr/>
        </p:nvGrpSpPr>
        <p:grpSpPr>
          <a:xfrm>
            <a:off x="8991600" y="129540"/>
            <a:ext cx="9150485" cy="4251960"/>
            <a:chOff x="9083040" y="266700"/>
            <a:chExt cx="9150485" cy="4251960"/>
          </a:xfrm>
        </p:grpSpPr>
        <p:pic>
          <p:nvPicPr>
            <p:cNvPr id="6" name="Resim 5"/>
            <p:cNvPicPr>
              <a:picLocks noChangeAspect="1"/>
            </p:cNvPicPr>
            <p:nvPr/>
          </p:nvPicPr>
          <p:blipFill>
            <a:blip r:embed="rId3"/>
            <a:srcRect/>
            <a:stretch>
              <a:fillRect/>
            </a:stretch>
          </p:blipFill>
          <p:spPr>
            <a:xfrm>
              <a:off x="9083040" y="266700"/>
              <a:ext cx="9150485" cy="1295400"/>
            </a:xfrm>
            <a:prstGeom prst="rect">
              <a:avLst/>
            </a:prstGeom>
          </p:spPr>
        </p:pic>
        <p:pic>
          <p:nvPicPr>
            <p:cNvPr id="7" name="Resim 6"/>
            <p:cNvPicPr>
              <a:picLocks noChangeAspect="1"/>
            </p:cNvPicPr>
            <p:nvPr/>
          </p:nvPicPr>
          <p:blipFill>
            <a:blip r:embed="rId4"/>
            <a:srcRect/>
            <a:stretch>
              <a:fillRect/>
            </a:stretch>
          </p:blipFill>
          <p:spPr>
            <a:xfrm>
              <a:off x="9083040" y="1571213"/>
              <a:ext cx="9150485" cy="2947447"/>
            </a:xfrm>
            <a:prstGeom prst="rect">
              <a:avLst/>
            </a:prstGeom>
          </p:spPr>
        </p:pic>
      </p:grpSp>
      <p:sp>
        <p:nvSpPr>
          <p:cNvPr id="9" name="Freeform 3"/>
          <p:cNvSpPr/>
          <p:nvPr/>
        </p:nvSpPr>
        <p:spPr>
          <a:xfrm rot="1367913">
            <a:off x="11524393" y="6201151"/>
            <a:ext cx="5875318" cy="2065089"/>
          </a:xfrm>
          <a:custGeom>
            <a:avLst/>
            <a:rect l="l" t="t" r="r" b="b"/>
            <a:pathLst>
              <a:path w="16230600" h="5883592">
                <a:moveTo>
                  <a:pt x="0" y="0"/>
                </a:moveTo>
                <a:lnTo>
                  <a:pt x="16230600" y="0"/>
                </a:lnTo>
                <a:lnTo>
                  <a:pt x="16230600" y="5883593"/>
                </a:lnTo>
                <a:lnTo>
                  <a:pt x="0" y="5883593"/>
                </a:lnTo>
                <a:lnTo>
                  <a:pt x="0" y="0"/>
                </a:lnTo>
                <a:close/>
              </a:path>
            </a:pathLst>
          </a:custGeom>
          <a:blipFill>
            <a:blip r:embed="rId5"/>
            <a:srcRect l="0" t="0" r="0" b="0"/>
            <a:stretch>
              <a:fillRect/>
            </a:stretch>
          </a:blipFill>
        </p:spPr>
        <p:txBody>
          <a:bodyPr/>
          <a:lstStyle/>
          <a:p/>
        </p:txBody>
      </p:sp>
      <p:pic>
        <p:nvPicPr>
          <p:cNvPr id="10" name="Resim 9"/>
          <p:cNvPicPr>
            <a:picLocks noChangeAspect="1"/>
          </p:cNvPicPr>
          <p:nvPr/>
        </p:nvPicPr>
        <p:blipFill>
          <a:blip r:embed="rId6"/>
          <a:srcRect/>
          <a:stretch>
            <a:fillRect/>
          </a:stretch>
        </p:blipFill>
        <p:spPr>
          <a:xfrm>
            <a:off x="205674" y="259080"/>
            <a:ext cx="10862720" cy="9220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TextBox 2"/>
          <p:cNvSpPr txBox="1"/>
          <p:nvPr/>
        </p:nvSpPr>
        <p:spPr>
          <a:xfrm>
            <a:off x="1676400" y="342900"/>
            <a:ext cx="14772946" cy="897682"/>
          </a:xfrm>
          <a:prstGeom prst="rect">
            <a:avLst/>
          </a:prstGeom>
        </p:spPr>
        <p:txBody>
          <a:bodyPr lIns="0" tIns="0" rIns="0" bIns="0" rtlCol="0" anchor="t">
            <a:spAutoFit/>
          </a:bodyPr>
          <a:lstStyle/>
          <a:p>
            <a:pPr algn="ctr">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KEŞİFSEL VERİ ANALİZİ</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9" name="Group 9"/>
          <p:cNvGrpSpPr/>
          <p:nvPr/>
        </p:nvGrpSpPr>
        <p:grpSpPr>
          <a:xfrm>
            <a:off x="304800" y="1240582"/>
            <a:ext cx="8229600" cy="7484318"/>
            <a:chOff x="0" y="0"/>
            <a:chExt cx="1921171" cy="211696"/>
          </a:xfrm>
        </p:grpSpPr>
        <p:sp>
          <p:nvSpPr>
            <p:cNvPr id="10" name="Freeform 10"/>
            <p:cNvSpPr/>
            <p:nvPr/>
          </p:nvSpPr>
          <p:spPr>
            <a:xfrm>
              <a:off x="0" y="0"/>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11" name="TextBox 11"/>
            <p:cNvSpPr txBox="1"/>
            <p:nvPr/>
          </p:nvSpPr>
          <p:spPr>
            <a:xfrm>
              <a:off x="0" y="-104775"/>
              <a:ext cx="1921171" cy="316471"/>
            </a:xfrm>
            <a:prstGeom prst="rect">
              <a:avLst/>
            </a:prstGeom>
          </p:spPr>
          <p:txBody>
            <a:bodyPr lIns="50800" tIns="50800" rIns="50800" bIns="50800" rtlCol="0" anchor="ctr"/>
            <a:lstStyle/>
            <a:p>
              <a:pPr algn="ctr">
                <a:lnSpc>
                  <a:spcPts val="4200"/>
                </a:lnSpc>
              </a:pPr>
              <a:endParaRPr lang="en-US" sz="3000"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12" name="Metin kutusu 11"/>
          <p:cNvSpPr txBox="1"/>
          <p:nvPr/>
        </p:nvSpPr>
        <p:spPr>
          <a:xfrm>
            <a:off x="662614" y="1485900"/>
            <a:ext cx="4944367" cy="400110"/>
          </a:xfrm>
          <a:prstGeom prst="rect">
            <a:avLst/>
          </a:prstGeom>
          <a:noFill/>
        </p:spPr>
        <p:txBody>
          <a:bodyPr wrap="none" rtlCol="0">
            <a:spAutoFit/>
          </a:bodyPr>
          <a:lstStyle/>
          <a:p>
            <a:pPr algn="ctr"/>
            <a:r>
              <a:rPr lang="tr-TR" sz="2000" dirty="0">
                <a:latin typeface="Arial Black" pitchFamily="34" charset="0" panose="020B0A04020102020204"/>
              </a:rPr>
              <a:t>KELİME BULUTU(WORD CLOUD):</a:t>
            </a:r>
          </a:p>
        </p:txBody>
      </p:sp>
      <p:pic>
        <p:nvPicPr>
          <p:cNvPr id="13" name="Resim 12"/>
          <p:cNvPicPr>
            <a:picLocks noChangeAspect="1"/>
          </p:cNvPicPr>
          <p:nvPr/>
        </p:nvPicPr>
        <p:blipFill>
          <a:blip r:embed="rId1"/>
          <a:srcRect/>
          <a:stretch>
            <a:fillRect/>
          </a:stretch>
        </p:blipFill>
        <p:spPr>
          <a:xfrm>
            <a:off x="571499" y="1886010"/>
            <a:ext cx="7962901" cy="2443789"/>
          </a:xfrm>
          <a:prstGeom prst="rect">
            <a:avLst/>
          </a:prstGeom>
        </p:spPr>
      </p:pic>
      <p:pic>
        <p:nvPicPr>
          <p:cNvPr id="14" name="Resim 13"/>
          <p:cNvPicPr>
            <a:picLocks noChangeAspect="1"/>
          </p:cNvPicPr>
          <p:nvPr/>
        </p:nvPicPr>
        <p:blipFill>
          <a:blip r:embed="rId2"/>
          <a:srcRect/>
          <a:stretch>
            <a:fillRect/>
          </a:stretch>
        </p:blipFill>
        <p:spPr>
          <a:xfrm>
            <a:off x="561506" y="4729909"/>
            <a:ext cx="7430537" cy="3077004"/>
          </a:xfrm>
          <a:prstGeom prst="rect">
            <a:avLst/>
          </a:prstGeom>
        </p:spPr>
      </p:pic>
      <p:sp>
        <p:nvSpPr>
          <p:cNvPr id="15" name="Dikdörtgen 14"/>
          <p:cNvSpPr/>
          <p:nvPr/>
        </p:nvSpPr>
        <p:spPr>
          <a:xfrm>
            <a:off x="9906000" y="2114966"/>
            <a:ext cx="7543800" cy="4524315"/>
          </a:xfrm>
          <a:prstGeom prst="rect">
            <a:avLst/>
          </a:prstGeom>
        </p:spPr>
        <p:txBody>
          <a:bodyPr wrap="square">
            <a:spAutoFit/>
          </a:bodyPr>
          <a:lstStyle/>
          <a:p>
            <a:pPr algn="just"/>
            <a:r>
              <a:rPr lang="tr-TR" sz="3600" dirty="0"/>
              <a:t>Bu kodun çıktısı, metindeki en sık geçen kelimelerin büyük ve belirgin, daha az kullanılan kelimelerin ise küçük ve daha az belirgin olduğu bir </a:t>
            </a:r>
            <a:r>
              <a:rPr lang="tr-TR" sz="3600" b="1" dirty="0"/>
              <a:t>kelime bulutu görseli</a:t>
            </a:r>
            <a:r>
              <a:rPr lang="tr-TR" sz="3600" dirty="0"/>
              <a:t> olacaktır.</a:t>
            </a:r>
          </a:p>
          <a:p>
            <a:pPr algn="just"/>
            <a:r>
              <a:rPr lang="tr-TR" sz="3600" dirty="0"/>
              <a:t>Bu görselleştirme, metindeki en önemli veya sık geçen kelimeleri hızlıca fark etmek için kullanışlıdır.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Notes Theme">
  <a:themeElements>
    <a:clrScheme name="Office Notes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Notes Theme">
      <a:majorFont>
        <a:latin typeface="Calibri"/>
        <a:ea typeface=""/>
        <a:cs typeface=""/>
      </a:majorFont>
      <a:minorFont>
        <a:latin typeface="Calibri"/>
        <a:ea typeface=""/>
        <a:cs typeface=""/>
      </a:minorFont>
    </a:fontScheme>
    <a:fmtScheme name="Office Notes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1"/>
        </a:gradFill>
      </a:fillStyleLst>
      <a:lnStyleLst>
        <a:ln w="9525" cap="flat" cmpd="sng">
          <a:solidFill>
            <a:schemeClr val="phClr">
              <a:shade val="95000"/>
              <a:satMod val="105000"/>
            </a:schemeClr>
          </a:solidFill>
          <a:prstDash val="solid"/>
        </a:ln>
        <a:ln w="25400" cap="flat" cmpd="sng">
          <a:solidFill>
            <a:schemeClr val="phClr"/>
          </a:solidFill>
          <a:prstDash val="solid"/>
        </a:ln>
        <a:ln w="38100" cap="flat" cmpd="sng">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886</TotalTime>
  <Words>3924</Words>
  <Application>Microsoft Office PowerPoint</Application>
  <PresentationFormat>Özel</PresentationFormat>
  <Paragraphs>290</Paragraphs>
  <Slides>48</Slides>
  <Notes>33</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48</vt:i4>
      </vt:variant>
    </vt:vector>
  </HeadingPairs>
  <TitlesOfParts>
    <vt:vector size="58" baseType="lpstr">
      <vt:lpstr>SimSun-ExtB</vt:lpstr>
      <vt:lpstr>Arial</vt:lpstr>
      <vt:lpstr>Arial Black</vt:lpstr>
      <vt:lpstr>Calibri</vt:lpstr>
      <vt:lpstr>Cascadia Code SemiBold</vt:lpstr>
      <vt:lpstr>Cheddar</vt:lpstr>
      <vt:lpstr>Telegraf</vt:lpstr>
      <vt:lpstr>Telegraf Bold</vt:lpstr>
      <vt:lpstr>Telegraf Medium</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identifier>DAGYdETBk-Y</dc:identifier>
  <cp:lastModifiedBy>Unknown Author</cp:lastModifiedBy>
  <cp:revision>72</cp:revision>
  <dcterms:created xsi:type="dcterms:W3CDTF">2006-08-16T00:00:00Z</dcterms:created>
  <dcterms:modified xsi:type="dcterms:W3CDTF">2024-12-22T21:32:45Z</dcterms:modified>
</cp:coreProperties>
</file>